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68" r:id="rId6"/>
    <p:sldId id="257" r:id="rId7"/>
    <p:sldId id="258" r:id="rId8"/>
    <p:sldId id="264" r:id="rId9"/>
    <p:sldId id="263" r:id="rId10"/>
    <p:sldId id="267" r:id="rId11"/>
    <p:sldId id="265" r:id="rId12"/>
    <p:sldId id="276" r:id="rId13"/>
    <p:sldId id="261" r:id="rId14"/>
    <p:sldId id="266" r:id="rId15"/>
    <p:sldId id="260" r:id="rId16"/>
    <p:sldId id="262" r:id="rId17"/>
    <p:sldId id="275" r:id="rId18"/>
    <p:sldId id="270" r:id="rId19"/>
    <p:sldId id="277" r:id="rId20"/>
    <p:sldId id="278" r:id="rId21"/>
    <p:sldId id="269" r:id="rId22"/>
    <p:sldId id="27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77BBE-7B8D-41F7-A173-9B9781E35CFC}" type="datetimeFigureOut">
              <a:rPr lang="nl-NL" smtClean="0"/>
              <a:t>27-10-2023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3BBFB-ED5E-415B-B372-BB6501E05F4E}" type="slidenum">
              <a:rPr lang="nl-NL" smtClean="0"/>
              <a:t>‹nr.›</a:t>
            </a:fld>
            <a:endParaRPr lang="nl-NL"/>
          </a:p>
        </p:txBody>
      </p:sp>
    </p:spTree>
    <p:extLst>
      <p:ext uri="{BB962C8B-B14F-4D97-AF65-F5344CB8AC3E}">
        <p14:creationId xmlns:p14="http://schemas.microsoft.com/office/powerpoint/2010/main" val="20352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Voorstellen: </a:t>
            </a:r>
          </a:p>
          <a:p>
            <a:pPr marL="228600" indent="-228600">
              <a:buAutoNum type="arabicPeriod"/>
            </a:pPr>
            <a:r>
              <a:rPr lang="nl-NL" dirty="0"/>
              <a:t>wie zijn wij en wat doen wij voor werk. </a:t>
            </a:r>
          </a:p>
          <a:p>
            <a:pPr marL="228600" indent="-228600">
              <a:buAutoNum type="arabicPeriod"/>
            </a:pPr>
            <a:r>
              <a:rPr lang="nl-NL" dirty="0"/>
              <a:t>Hoe is de samenwerking voor deze workshop tot stand gekomen? </a:t>
            </a:r>
          </a:p>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3</a:t>
            </a:fld>
            <a:endParaRPr lang="nl-NL"/>
          </a:p>
        </p:txBody>
      </p:sp>
    </p:spTree>
    <p:extLst>
      <p:ext uri="{BB962C8B-B14F-4D97-AF65-F5344CB8AC3E}">
        <p14:creationId xmlns:p14="http://schemas.microsoft.com/office/powerpoint/2010/main" val="391832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aan groep: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dirty="0"/>
              <a:t>wie van jullie casemanager, wie van jullie huisarts, </a:t>
            </a:r>
            <a:r>
              <a:rPr lang="nl-NL" dirty="0" err="1"/>
              <a:t>etc</a:t>
            </a:r>
            <a:r>
              <a:rPr lang="nl-NL"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dirty="0"/>
              <a:t>Wie van jullie heeft in het afgelopen jaar met een </a:t>
            </a:r>
            <a:r>
              <a:rPr lang="nl-NL" dirty="0" err="1"/>
              <a:t>client</a:t>
            </a:r>
            <a:r>
              <a:rPr lang="nl-NL" dirty="0"/>
              <a:t> gezeten waarvan die dacht ‘’wat moet ik hier in hemelsnaam mee’’? </a:t>
            </a:r>
          </a:p>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4</a:t>
            </a:fld>
            <a:endParaRPr lang="nl-NL"/>
          </a:p>
        </p:txBody>
      </p:sp>
    </p:spTree>
    <p:extLst>
      <p:ext uri="{BB962C8B-B14F-4D97-AF65-F5344CB8AC3E}">
        <p14:creationId xmlns:p14="http://schemas.microsoft.com/office/powerpoint/2010/main" val="12718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Congres 2</a:t>
            </a:r>
          </a:p>
          <a:p>
            <a:r>
              <a:rPr lang="nl-NL" sz="1200" b="0" i="0" kern="1200" dirty="0">
                <a:solidFill>
                  <a:schemeClr val="tx1"/>
                </a:solidFill>
                <a:effectLst/>
                <a:latin typeface="+mn-lt"/>
                <a:ea typeface="+mn-ea"/>
                <a:cs typeface="+mn-cs"/>
              </a:rPr>
              <a:t>Geschiedenis</a:t>
            </a:r>
          </a:p>
          <a:p>
            <a:r>
              <a:rPr lang="nl-NL" sz="1200" b="0" i="0" kern="1200" dirty="0">
                <a:solidFill>
                  <a:schemeClr val="tx1"/>
                </a:solidFill>
                <a:effectLst/>
                <a:latin typeface="+mn-lt"/>
                <a:ea typeface="+mn-ea"/>
                <a:cs typeface="+mn-cs"/>
              </a:rPr>
              <a:t>Tot 2014 heeft </a:t>
            </a:r>
            <a:r>
              <a:rPr lang="nl-NL" sz="1200" b="0" i="0" kern="1200" dirty="0" err="1">
                <a:solidFill>
                  <a:schemeClr val="tx1"/>
                </a:solidFill>
                <a:effectLst/>
                <a:latin typeface="+mn-lt"/>
                <a:ea typeface="+mn-ea"/>
                <a:cs typeface="+mn-cs"/>
              </a:rPr>
              <a:t>Altrecht</a:t>
            </a:r>
            <a:r>
              <a:rPr lang="nl-NL" sz="1200" b="0" i="0" kern="1200" dirty="0">
                <a:solidFill>
                  <a:schemeClr val="tx1"/>
                </a:solidFill>
                <a:effectLst/>
                <a:latin typeface="+mn-lt"/>
                <a:ea typeface="+mn-ea"/>
                <a:cs typeface="+mn-cs"/>
              </a:rPr>
              <a:t> -2 teams gehad.</a:t>
            </a:r>
          </a:p>
          <a:p>
            <a:r>
              <a:rPr lang="nl-NL" sz="1200" b="0" i="0" kern="1200" dirty="0">
                <a:solidFill>
                  <a:schemeClr val="tx1"/>
                </a:solidFill>
                <a:effectLst/>
                <a:latin typeface="+mn-lt"/>
                <a:ea typeface="+mn-ea"/>
                <a:cs typeface="+mn-cs"/>
              </a:rPr>
              <a:t>Een Afdeling die gericht was op cognitieve stoornissen met collega’s die gespecialiseerd waren in de cognitieve problematiek. </a:t>
            </a:r>
            <a:r>
              <a:rPr lang="nl-NL" sz="1200" b="0" i="0" kern="1200" dirty="0" err="1">
                <a:solidFill>
                  <a:schemeClr val="tx1"/>
                </a:solidFill>
                <a:effectLst/>
                <a:latin typeface="+mn-lt"/>
                <a:ea typeface="+mn-ea"/>
                <a:cs typeface="+mn-cs"/>
              </a:rPr>
              <a:t>Altrecht</a:t>
            </a:r>
            <a:r>
              <a:rPr lang="nl-NL" sz="1200" b="0" i="0" kern="1200" dirty="0">
                <a:solidFill>
                  <a:schemeClr val="tx1"/>
                </a:solidFill>
                <a:effectLst/>
                <a:latin typeface="+mn-lt"/>
                <a:ea typeface="+mn-ea"/>
                <a:cs typeface="+mn-cs"/>
              </a:rPr>
              <a:t> had een speciale deeltijd, nam deel aan de geheugenpoli en een afdeling met dubbele problematiek ter </a:t>
            </a:r>
            <a:r>
              <a:rPr lang="nl-NL" sz="1200" b="0" i="0" kern="1200" dirty="0" err="1">
                <a:solidFill>
                  <a:schemeClr val="tx1"/>
                </a:solidFill>
                <a:effectLst/>
                <a:latin typeface="+mn-lt"/>
                <a:ea typeface="+mn-ea"/>
                <a:cs typeface="+mn-cs"/>
              </a:rPr>
              <a:t>diagnosticering</a:t>
            </a:r>
            <a:r>
              <a:rPr lang="nl-NL" sz="1200" b="0" i="0" kern="1200" dirty="0">
                <a:solidFill>
                  <a:schemeClr val="tx1"/>
                </a:solidFill>
                <a:effectLst/>
                <a:latin typeface="+mn-lt"/>
                <a:ea typeface="+mn-ea"/>
                <a:cs typeface="+mn-cs"/>
              </a:rPr>
              <a:t> en behandeling .</a:t>
            </a:r>
          </a:p>
          <a:p>
            <a:r>
              <a:rPr lang="nl-NL" sz="1200" b="0" i="0" kern="1200" dirty="0">
                <a:solidFill>
                  <a:schemeClr val="tx1"/>
                </a:solidFill>
                <a:effectLst/>
                <a:latin typeface="+mn-lt"/>
                <a:ea typeface="+mn-ea"/>
                <a:cs typeface="+mn-cs"/>
              </a:rPr>
              <a:t>In de periode van 2014 is er een ontwikkeling geweest van het ontstaan van de functie dementie casemanagement en kwam er een taak voor de Specialist Ouderengeneeskunde. De ziekenhuizen hebben toen de geheugenpoli volledig overgenomen.</a:t>
            </a:r>
          </a:p>
          <a:p>
            <a:r>
              <a:rPr lang="nl-NL" sz="1200" b="0" i="0" kern="1200" dirty="0">
                <a:solidFill>
                  <a:schemeClr val="tx1"/>
                </a:solidFill>
                <a:effectLst/>
                <a:latin typeface="+mn-lt"/>
                <a:ea typeface="+mn-ea"/>
                <a:cs typeface="+mn-cs"/>
              </a:rPr>
              <a:t>Tot de invoering van de Wet in 2020 Verplichte geestelijke gezondheidszorg (</a:t>
            </a:r>
            <a:r>
              <a:rPr lang="nl-NL" sz="1200" b="0" i="0" kern="1200" dirty="0" err="1">
                <a:solidFill>
                  <a:schemeClr val="tx1"/>
                </a:solidFill>
                <a:effectLst/>
                <a:latin typeface="+mn-lt"/>
                <a:ea typeface="+mn-ea"/>
                <a:cs typeface="+mn-cs"/>
              </a:rPr>
              <a:t>Wvggz</a:t>
            </a:r>
            <a:r>
              <a:rPr lang="nl-NL" sz="1200" b="0" i="0" kern="1200" dirty="0">
                <a:solidFill>
                  <a:schemeClr val="tx1"/>
                </a:solidFill>
                <a:effectLst/>
                <a:latin typeface="+mn-lt"/>
                <a:ea typeface="+mn-ea"/>
                <a:cs typeface="+mn-cs"/>
              </a:rPr>
              <a:t> en de Wet zorg en dwang ( </a:t>
            </a:r>
            <a:r>
              <a:rPr lang="nl-NL" sz="1200" b="0" i="0" kern="1200" dirty="0" err="1">
                <a:solidFill>
                  <a:schemeClr val="tx1"/>
                </a:solidFill>
                <a:effectLst/>
                <a:latin typeface="+mn-lt"/>
                <a:ea typeface="+mn-ea"/>
                <a:cs typeface="+mn-cs"/>
              </a:rPr>
              <a:t>Wzd</a:t>
            </a:r>
            <a:r>
              <a:rPr lang="nl-NL" sz="1200" b="0" i="0" kern="1200" dirty="0">
                <a:solidFill>
                  <a:schemeClr val="tx1"/>
                </a:solidFill>
                <a:effectLst/>
                <a:latin typeface="+mn-lt"/>
                <a:ea typeface="+mn-ea"/>
                <a:cs typeface="+mn-cs"/>
              </a:rPr>
              <a:t>). was </a:t>
            </a:r>
            <a:r>
              <a:rPr lang="nl-NL" sz="1200" b="0" i="0" kern="1200" dirty="0" err="1">
                <a:solidFill>
                  <a:schemeClr val="tx1"/>
                </a:solidFill>
                <a:effectLst/>
                <a:latin typeface="+mn-lt"/>
                <a:ea typeface="+mn-ea"/>
                <a:cs typeface="+mn-cs"/>
              </a:rPr>
              <a:t>Altrecht</a:t>
            </a:r>
            <a:r>
              <a:rPr lang="nl-NL" sz="1200" b="0" i="0" kern="1200" dirty="0">
                <a:solidFill>
                  <a:schemeClr val="tx1"/>
                </a:solidFill>
                <a:effectLst/>
                <a:latin typeface="+mn-lt"/>
                <a:ea typeface="+mn-ea"/>
                <a:cs typeface="+mn-cs"/>
              </a:rPr>
              <a:t> degene die nog voor de rechterlijke machtiging moest zorgen . Sinds de overgang van de splitsing in alle maatregelen is </a:t>
            </a:r>
            <a:r>
              <a:rPr lang="nl-NL" sz="1200" b="0" i="0" kern="1200" dirty="0" err="1">
                <a:solidFill>
                  <a:schemeClr val="tx1"/>
                </a:solidFill>
                <a:effectLst/>
                <a:latin typeface="+mn-lt"/>
                <a:ea typeface="+mn-ea"/>
                <a:cs typeface="+mn-cs"/>
              </a:rPr>
              <a:t>Altrecht</a:t>
            </a:r>
            <a:r>
              <a:rPr lang="nl-NL" sz="1200" b="0" i="0" kern="1200" dirty="0">
                <a:solidFill>
                  <a:schemeClr val="tx1"/>
                </a:solidFill>
                <a:effectLst/>
                <a:latin typeface="+mn-lt"/>
                <a:ea typeface="+mn-ea"/>
                <a:cs typeface="+mn-cs"/>
              </a:rPr>
              <a:t> alleen nog verantwoordelijk voor de crisismaatregel en de zorgmachtiging .</a:t>
            </a:r>
          </a:p>
          <a:p>
            <a:r>
              <a:rPr lang="nl-NL" sz="1200" b="0" i="0" kern="1200" dirty="0">
                <a:solidFill>
                  <a:schemeClr val="tx1"/>
                </a:solidFill>
                <a:effectLst/>
                <a:latin typeface="+mn-lt"/>
                <a:ea typeface="+mn-ea"/>
                <a:cs typeface="+mn-cs"/>
              </a:rPr>
              <a:t>Wat doen we nu</a:t>
            </a:r>
          </a:p>
          <a:p>
            <a:r>
              <a:rPr lang="nl-NL" sz="1200" b="0" i="0" kern="1200" dirty="0">
                <a:solidFill>
                  <a:schemeClr val="tx1"/>
                </a:solidFill>
                <a:effectLst/>
                <a:latin typeface="+mn-lt"/>
                <a:ea typeface="+mn-ea"/>
                <a:cs typeface="+mn-cs"/>
              </a:rPr>
              <a:t>De ouderenteams bieden ambulante en klinische behandeling aan oudere volwassenen (60+) met ernstige psychiatrische klachten (SGGZ) en daarbij klachten die passen bij de veranderende levensfase en eventuele cognitieve/somatische </a:t>
            </a:r>
            <a:r>
              <a:rPr lang="nl-NL" sz="1200" b="0" i="0" kern="1200" dirty="0" err="1">
                <a:solidFill>
                  <a:schemeClr val="tx1"/>
                </a:solidFill>
                <a:effectLst/>
                <a:latin typeface="+mn-lt"/>
                <a:ea typeface="+mn-ea"/>
                <a:cs typeface="+mn-cs"/>
              </a:rPr>
              <a:t>comorbide</a:t>
            </a:r>
            <a:r>
              <a:rPr lang="nl-NL" sz="1200" b="0" i="0" kern="1200" dirty="0">
                <a:solidFill>
                  <a:schemeClr val="tx1"/>
                </a:solidFill>
                <a:effectLst/>
                <a:latin typeface="+mn-lt"/>
                <a:ea typeface="+mn-ea"/>
                <a:cs typeface="+mn-cs"/>
              </a:rPr>
              <a:t> klachten. Alle psychiatrische ziektebeelden worden integraal bij ons behandeld. De doelgroep is heterogeen, naarmate mensen ouder worden, worden de verschillen tussen mensen ook groter. Kenmerkend voor de doelgroep zijn specifieke levensfaseproblemen (rolveranderingen, verlies, rouw), maken wij actief gebruik van bestaand netwerk/systeem in de behandeling en zijn wij herstelgericht. In de behandeling maken wij gebruik van de veerkracht, wijsheid en levenservaring van de doelgroep.</a:t>
            </a:r>
          </a:p>
          <a:p>
            <a:r>
              <a:rPr lang="nl-NL" sz="1200" b="0" i="0" kern="1200" dirty="0">
                <a:solidFill>
                  <a:schemeClr val="tx1"/>
                </a:solidFill>
                <a:effectLst/>
                <a:latin typeface="+mn-lt"/>
                <a:ea typeface="+mn-ea"/>
                <a:cs typeface="+mn-cs"/>
              </a:rPr>
              <a:t>De afdeling biedt ook behandeling aan volwassenen &lt;60 jaar maar met specifieke klachten passend bij de levensfase (denk aan: pensionering, somatische </a:t>
            </a:r>
            <a:r>
              <a:rPr lang="nl-NL" sz="1200" b="0" i="0" kern="1200" dirty="0" err="1">
                <a:solidFill>
                  <a:schemeClr val="tx1"/>
                </a:solidFill>
                <a:effectLst/>
                <a:latin typeface="+mn-lt"/>
                <a:ea typeface="+mn-ea"/>
                <a:cs typeface="+mn-cs"/>
              </a:rPr>
              <a:t>comorbiditeit</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frailty</a:t>
            </a:r>
            <a:r>
              <a:rPr lang="nl-NL" sz="1200" b="0" i="0" kern="1200" dirty="0">
                <a:solidFill>
                  <a:schemeClr val="tx1"/>
                </a:solidFill>
                <a:effectLst/>
                <a:latin typeface="+mn-lt"/>
                <a:ea typeface="+mn-ea"/>
                <a:cs typeface="+mn-cs"/>
              </a:rPr>
              <a:t>, verlies op verschillende domeinen).</a:t>
            </a:r>
          </a:p>
          <a:p>
            <a:r>
              <a:rPr lang="nl-NL" sz="1200" b="0" i="0" kern="1200" dirty="0">
                <a:solidFill>
                  <a:schemeClr val="tx1"/>
                </a:solidFill>
                <a:effectLst/>
                <a:latin typeface="+mn-lt"/>
                <a:ea typeface="+mn-ea"/>
                <a:cs typeface="+mn-cs"/>
              </a:rPr>
              <a:t>Contra indicaties:</a:t>
            </a:r>
          </a:p>
          <a:p>
            <a:r>
              <a:rPr lang="nl-NL" sz="1200" b="0" i="0" kern="1200" dirty="0">
                <a:solidFill>
                  <a:schemeClr val="tx1"/>
                </a:solidFill>
                <a:effectLst/>
                <a:latin typeface="+mn-lt"/>
                <a:ea typeface="+mn-ea"/>
                <a:cs typeface="+mn-cs"/>
              </a:rPr>
              <a:t>■ primaire cognitieve functiestoornissen (m.u.v. ernstige gedragsproblemen t.g.v. cognitieve functiestoornissen en/of ernstige bijkomende psychiatrische klachten die onvoldoende behandeld kunnen worden binnen de VVT)</a:t>
            </a:r>
          </a:p>
          <a:p>
            <a:r>
              <a:rPr lang="nl-NL" sz="1200" b="0" i="0" kern="1200" dirty="0">
                <a:solidFill>
                  <a:schemeClr val="tx1"/>
                </a:solidFill>
                <a:effectLst/>
                <a:latin typeface="+mn-lt"/>
                <a:ea typeface="+mn-ea"/>
                <a:cs typeface="+mn-cs"/>
              </a:rPr>
              <a:t>■ primaire verslavingsproblematiek</a:t>
            </a:r>
          </a:p>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6</a:t>
            </a:fld>
            <a:endParaRPr lang="nl-NL"/>
          </a:p>
        </p:txBody>
      </p:sp>
    </p:spTree>
    <p:extLst>
      <p:ext uri="{BB962C8B-B14F-4D97-AF65-F5344CB8AC3E}">
        <p14:creationId xmlns:p14="http://schemas.microsoft.com/office/powerpoint/2010/main" val="330049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7</a:t>
            </a:fld>
            <a:endParaRPr lang="nl-NL"/>
          </a:p>
        </p:txBody>
      </p:sp>
    </p:spTree>
    <p:extLst>
      <p:ext uri="{BB962C8B-B14F-4D97-AF65-F5344CB8AC3E}">
        <p14:creationId xmlns:p14="http://schemas.microsoft.com/office/powerpoint/2010/main" val="106762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Terugdringen van dwang - Versterken rechtsbescherming van cliënten</a:t>
            </a:r>
          </a:p>
          <a:p>
            <a:endParaRPr lang="nl-NL" dirty="0"/>
          </a:p>
          <a:p>
            <a:r>
              <a:rPr lang="nl-NL" dirty="0"/>
              <a:t>Rapport evaluatie </a:t>
            </a:r>
            <a:r>
              <a:rPr lang="nl-NL" dirty="0" err="1"/>
              <a:t>Wvggz</a:t>
            </a:r>
            <a:r>
              <a:rPr lang="nl-NL" dirty="0"/>
              <a:t> en </a:t>
            </a:r>
            <a:r>
              <a:rPr lang="nl-NL" dirty="0" err="1"/>
              <a:t>Wzd</a:t>
            </a:r>
            <a:r>
              <a:rPr lang="nl-NL" dirty="0"/>
              <a:t>, deel 1 (dec. 2021), p. 401-404</a:t>
            </a:r>
            <a:r>
              <a:rPr lang="nl-NL" dirty="0">
                <a:sym typeface="Wingdings" panose="05000000000000000000" pitchFamily="2" charset="2"/>
              </a:rPr>
              <a:t> k</a:t>
            </a:r>
            <a:r>
              <a:rPr lang="nl-NL" dirty="0"/>
              <a:t>nelpunten: • Relatief veel cliënten met gecombineerde problematiek • Vrijwel geen zorgaanbieders die beide wetten uitvoeren • Grensverkeer </a:t>
            </a:r>
            <a:r>
              <a:rPr lang="nl-NL" dirty="0" err="1"/>
              <a:t>Wvggz-Wzd</a:t>
            </a:r>
            <a:r>
              <a:rPr lang="nl-NL" dirty="0"/>
              <a:t> problematisch. </a:t>
            </a:r>
          </a:p>
          <a:p>
            <a:r>
              <a:rPr lang="nl-NL" dirty="0"/>
              <a:t>Aanbevelingen: </a:t>
            </a:r>
            <a:r>
              <a:rPr lang="nl-NL" dirty="0" err="1"/>
              <a:t>Wvggz</a:t>
            </a:r>
            <a:r>
              <a:rPr lang="nl-NL" dirty="0"/>
              <a:t> ZM opschorten ZM met mogelijkheid tot opname </a:t>
            </a:r>
            <a:r>
              <a:rPr lang="nl-NL" dirty="0" err="1"/>
              <a:t>Wzd</a:t>
            </a:r>
            <a:r>
              <a:rPr lang="nl-NL" dirty="0"/>
              <a:t> Mogelijkheid opgeschorte RM te verlengen </a:t>
            </a:r>
            <a:r>
              <a:rPr lang="nl-NL" dirty="0" err="1"/>
              <a:t>Wzd</a:t>
            </a:r>
            <a:r>
              <a:rPr lang="nl-NL" dirty="0"/>
              <a:t> Rapport evaluatie </a:t>
            </a:r>
            <a:r>
              <a:rPr lang="nl-NL" dirty="0" err="1"/>
              <a:t>Wvggz</a:t>
            </a:r>
            <a:r>
              <a:rPr lang="nl-NL" dirty="0"/>
              <a:t> en </a:t>
            </a:r>
            <a:r>
              <a:rPr lang="nl-NL" dirty="0" err="1"/>
              <a:t>Wzd</a:t>
            </a:r>
            <a:r>
              <a:rPr lang="nl-NL" dirty="0"/>
              <a:t>, deel 1 (dec. 2021), p. 401-40. Wetsevaluatie, deel 2: “De huidige </a:t>
            </a:r>
            <a:r>
              <a:rPr lang="nl-NL" dirty="0" err="1"/>
              <a:t>Wvggz</a:t>
            </a:r>
            <a:r>
              <a:rPr lang="nl-NL" dirty="0"/>
              <a:t> en de </a:t>
            </a:r>
            <a:r>
              <a:rPr lang="nl-NL" dirty="0" err="1"/>
              <a:t>Wzd</a:t>
            </a:r>
            <a:r>
              <a:rPr lang="nl-NL" dirty="0"/>
              <a:t>, maar ook de verhouding daartussen, leveren in de praktijk veel (</a:t>
            </a:r>
            <a:r>
              <a:rPr lang="nl-NL" dirty="0" err="1"/>
              <a:t>uitvoerings</a:t>
            </a:r>
            <a:r>
              <a:rPr lang="nl-NL" dirty="0"/>
              <a:t>)problemen op. Op tal van punten zijn aanpassingen wenselijk of noodzakelijk (…). Een meer rigoureuze oplossing, teruggaan naar de tekentafel of naar één wettelijke regeling voor alle onder de </a:t>
            </a:r>
            <a:r>
              <a:rPr lang="nl-NL" dirty="0" err="1"/>
              <a:t>Wvggz</a:t>
            </a:r>
            <a:r>
              <a:rPr lang="nl-NL" dirty="0"/>
              <a:t>/</a:t>
            </a:r>
            <a:r>
              <a:rPr lang="nl-NL" dirty="0" err="1"/>
              <a:t>Wzd</a:t>
            </a:r>
            <a:r>
              <a:rPr lang="nl-NL" dirty="0"/>
              <a:t> vallende domeinen (met daarbinnen de mogelijkheid voor differentiatie), zien de meeste partijen op dit moment niet zitten (…).” Rapport evaluatie </a:t>
            </a:r>
            <a:r>
              <a:rPr lang="nl-NL" dirty="0" err="1"/>
              <a:t>Wvggz</a:t>
            </a:r>
            <a:r>
              <a:rPr lang="nl-NL" dirty="0"/>
              <a:t> en </a:t>
            </a:r>
            <a:r>
              <a:rPr lang="nl-NL" dirty="0" err="1"/>
              <a:t>Wzd</a:t>
            </a:r>
            <a:r>
              <a:rPr lang="nl-NL" dirty="0"/>
              <a:t>, deel 2 (okt. 2022), p. 311 Aanbeveling: “Sta in de periode tot de tweede evaluatie expliciet stil bij de vraag of de ontwikkelingen in de wetgeving en praktijk tot een voldoende werkbare verhouding tussen </a:t>
            </a:r>
            <a:r>
              <a:rPr lang="nl-NL" dirty="0" err="1"/>
              <a:t>Wvggz</a:t>
            </a:r>
            <a:r>
              <a:rPr lang="nl-NL" dirty="0"/>
              <a:t> en </a:t>
            </a:r>
            <a:r>
              <a:rPr lang="nl-NL" dirty="0" err="1"/>
              <a:t>Wzd</a:t>
            </a:r>
            <a:r>
              <a:rPr lang="nl-NL" dirty="0"/>
              <a:t> leiden; zo niet, overweeg dan beide wetten samen te voegen tot een wettelijk systeem waarin voldoende rekening wordt gehouden met de karakteristieken van de GGZ- en de PG/</a:t>
            </a:r>
            <a:r>
              <a:rPr lang="nl-NL" dirty="0" err="1"/>
              <a:t>VGsector</a:t>
            </a:r>
            <a:r>
              <a:rPr lang="nl-NL" dirty="0"/>
              <a:t>.” Rapport evaluatie </a:t>
            </a:r>
            <a:r>
              <a:rPr lang="nl-NL" dirty="0" err="1"/>
              <a:t>Wvggz</a:t>
            </a:r>
            <a:r>
              <a:rPr lang="nl-NL" dirty="0"/>
              <a:t> en </a:t>
            </a:r>
            <a:r>
              <a:rPr lang="nl-NL" dirty="0" err="1"/>
              <a:t>Wzd</a:t>
            </a:r>
            <a:r>
              <a:rPr lang="nl-NL" dirty="0"/>
              <a:t>, deel 2 (okt. 2022), p. 289</a:t>
            </a:r>
          </a:p>
          <a:p>
            <a:endParaRPr lang="nl-NL" dirty="0"/>
          </a:p>
          <a:p>
            <a:r>
              <a:rPr lang="nl-NL" dirty="0"/>
              <a:t>ZCC: stroomdiagram </a:t>
            </a:r>
            <a:r>
              <a:rPr lang="nl-NL" dirty="0" err="1"/>
              <a:t>beschiknbaar</a:t>
            </a:r>
            <a:r>
              <a:rPr lang="nl-NL" dirty="0"/>
              <a:t>. </a:t>
            </a:r>
            <a:r>
              <a:rPr lang="nl-NL" sz="1200" b="0" i="0" kern="1200" dirty="0">
                <a:solidFill>
                  <a:schemeClr val="tx1"/>
                </a:solidFill>
                <a:effectLst/>
                <a:latin typeface="+mn-lt"/>
                <a:ea typeface="+mn-ea"/>
                <a:cs typeface="+mn-cs"/>
              </a:rPr>
              <a:t>Het ZCC zorgt ervoor dat:</a:t>
            </a:r>
          </a:p>
          <a:p>
            <a:r>
              <a:rPr lang="nl-NL" sz="1200" b="0" i="0" kern="1200" dirty="0">
                <a:solidFill>
                  <a:schemeClr val="tx1"/>
                </a:solidFill>
                <a:effectLst/>
                <a:latin typeface="+mn-lt"/>
                <a:ea typeface="+mn-ea"/>
                <a:cs typeface="+mn-cs"/>
              </a:rPr>
              <a:t>Mensen met een acute zorgvraag die niet bij hun eigen zorgverlener of behandelaar terecht kunnen vanwege het tijdstip en/of de wachttijd, toch snel de juiste hulp krijgen. Het ZCC doet dit via telefonische en digitale triage en door het organiseren van aansluitende zorg.</a:t>
            </a:r>
          </a:p>
          <a:p>
            <a:r>
              <a:rPr lang="nl-NL" sz="1200" b="0" i="0" kern="1200" dirty="0">
                <a:solidFill>
                  <a:schemeClr val="tx1"/>
                </a:solidFill>
                <a:effectLst/>
                <a:latin typeface="+mn-lt"/>
                <a:ea typeface="+mn-ea"/>
                <a:cs typeface="+mn-cs"/>
              </a:rPr>
              <a:t>Voor zorgverleners met een acute zorgvraag voor hun patiënt snel de juiste zorg op de juiste plek wordt georganiseerd.</a:t>
            </a:r>
          </a:p>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8</a:t>
            </a:fld>
            <a:endParaRPr lang="nl-NL"/>
          </a:p>
        </p:txBody>
      </p:sp>
    </p:spTree>
    <p:extLst>
      <p:ext uri="{BB962C8B-B14F-4D97-AF65-F5344CB8AC3E}">
        <p14:creationId xmlns:p14="http://schemas.microsoft.com/office/powerpoint/2010/main" val="71848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A3BBFB-ED5E-415B-B372-BB6501E05F4E}" type="slidenum">
              <a:rPr lang="nl-NL" smtClean="0"/>
              <a:t>9</a:t>
            </a:fld>
            <a:endParaRPr lang="nl-NL"/>
          </a:p>
        </p:txBody>
      </p:sp>
    </p:spTree>
    <p:extLst>
      <p:ext uri="{BB962C8B-B14F-4D97-AF65-F5344CB8AC3E}">
        <p14:creationId xmlns:p14="http://schemas.microsoft.com/office/powerpoint/2010/main" val="181631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D18E2-E972-4BF0-AD95-9C8A67AE379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FADB4C5-085F-4FCA-A6CA-3779C5D23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14CDAE0-B641-4D3A-932C-D2149E09C25F}"/>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C45A35BD-D852-4FC9-9F17-D45ADDD9DA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0C89AF-587D-4022-A7F1-447F1BF1C345}"/>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4198394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93AF3-3686-4D65-9EDD-04ECF2A5460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C5407EA-1962-40EC-87F2-7244DCACDBF3}"/>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247872-19A1-47A7-BF34-92113A4BA3AC}"/>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A94F7A6F-64AF-4D15-BD8E-631B04BF9C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33B892-3ADF-4887-B28E-CE554CDC51B1}"/>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260153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3AD9E91-3E29-4538-AE0B-B3BC2E1DD6A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1C5845B-9773-4922-B9C0-D22F0BBA2673}"/>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02DC64-0FDA-473E-BB7C-D05D94E3B04F}"/>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FABB5711-B054-475A-9F22-44EDE1D00B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CD01C5D-82A5-45DA-A7A3-E8018E0E18CF}"/>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239795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902D5-7B14-42A8-97D2-29E07FFF0A0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8FF7843-5C66-4DEB-9541-B6D3A9F6A365}"/>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2B3F27-CA86-44C7-8A37-394B5B30DF0A}"/>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708A3D93-795A-4771-AD99-6F3D71A4A1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752F49-1EC5-478F-8652-1685F88D50F0}"/>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20184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947DF-BC78-487E-BDB5-436F0B5EA37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CF6AF77-9454-4F5C-87DB-1BBB72EC6F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2F1FEE7-2174-4F57-AC79-82E27CCE0CB4}"/>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CC9EFE6F-3F2D-49A4-9117-B25CCED84B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83F44D-20E1-430C-8662-CD08EFC3B3DE}"/>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269877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77CBA-5163-4F72-BCE4-BE5846986D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D8CC887-E505-4349-8EC9-8CE794571F08}"/>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52C226D-8399-4205-B865-801198006B21}"/>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BB5CED-C813-4CB8-B408-C76C7EB8FCBE}"/>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6" name="Tijdelijke aanduiding voor voettekst 5">
            <a:extLst>
              <a:ext uri="{FF2B5EF4-FFF2-40B4-BE49-F238E27FC236}">
                <a16:creationId xmlns:a16="http://schemas.microsoft.com/office/drawing/2014/main" id="{1EC3BA99-D0BD-4B77-9ADF-4F2237FA935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D8993CE-A350-4F58-AE66-DE177229B7BD}"/>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15761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7574F-ED11-4F45-90F8-1B13F197C1C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F5A8313-90D7-449E-A81F-804C521A1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BD5D89C-BAED-4297-A444-4680806B4E08}"/>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95B3B49-98C5-41EB-915D-0623D27EA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D78C38E-B6F1-4282-A95A-A77B7D1C935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863F83F-1653-4B07-9362-1862FBCE421E}"/>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8" name="Tijdelijke aanduiding voor voettekst 7">
            <a:extLst>
              <a:ext uri="{FF2B5EF4-FFF2-40B4-BE49-F238E27FC236}">
                <a16:creationId xmlns:a16="http://schemas.microsoft.com/office/drawing/2014/main" id="{B5628678-FD62-4148-87F5-4EF574B4D40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44E6520-7742-4BF3-A54D-9F0331C60703}"/>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45594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7ABD7-4C07-4154-A5BF-4E54AFFAD2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100C58D-52A4-4EA9-897A-1ED6781D975C}"/>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4" name="Tijdelijke aanduiding voor voettekst 3">
            <a:extLst>
              <a:ext uri="{FF2B5EF4-FFF2-40B4-BE49-F238E27FC236}">
                <a16:creationId xmlns:a16="http://schemas.microsoft.com/office/drawing/2014/main" id="{0DF330D4-3ACA-4220-8694-A0771690B74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5E56191-916F-4255-AD01-32F3B691069C}"/>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48615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469C1B-FF49-4A5B-A230-5285CDCF9BA6}"/>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3" name="Tijdelijke aanduiding voor voettekst 2">
            <a:extLst>
              <a:ext uri="{FF2B5EF4-FFF2-40B4-BE49-F238E27FC236}">
                <a16:creationId xmlns:a16="http://schemas.microsoft.com/office/drawing/2014/main" id="{1127F77F-D63D-481B-89B5-3BC33463B2A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372F13A-2222-4B89-9BF1-A80F535C83E0}"/>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1435501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84CBB-479A-4C16-8F4A-941F7447B3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B4FFA2-6BD7-4C5A-9721-33BE1D98D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87BB581-38BF-4CD8-9A4F-18ADDC22A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7696788-DE4A-4D15-B042-F220D6964965}"/>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6" name="Tijdelijke aanduiding voor voettekst 5">
            <a:extLst>
              <a:ext uri="{FF2B5EF4-FFF2-40B4-BE49-F238E27FC236}">
                <a16:creationId xmlns:a16="http://schemas.microsoft.com/office/drawing/2014/main" id="{E8C0A56E-D4F1-4AEC-B349-46E0927F2A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2A452A-D88D-4F56-94A8-729761D2E6F2}"/>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131165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AFD23-2E23-406A-BF0C-3E14502F44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B99B27E-13BD-4D13-AF2F-6E542752A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DDB4099-C9E3-4DD9-B218-97A1FA6C4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3D42A0-E653-4F90-9A7C-C7F363AF2647}"/>
              </a:ext>
            </a:extLst>
          </p:cNvPr>
          <p:cNvSpPr>
            <a:spLocks noGrp="1"/>
          </p:cNvSpPr>
          <p:nvPr>
            <p:ph type="dt" sz="half" idx="10"/>
          </p:nvPr>
        </p:nvSpPr>
        <p:spPr/>
        <p:txBody>
          <a:bodyPr/>
          <a:lstStyle/>
          <a:p>
            <a:fld id="{875758FA-234D-4E9D-BFE6-0D76977A80F4}" type="datetimeFigureOut">
              <a:rPr lang="nl-NL" smtClean="0"/>
              <a:t>27-10-2023</a:t>
            </a:fld>
            <a:endParaRPr lang="nl-NL"/>
          </a:p>
        </p:txBody>
      </p:sp>
      <p:sp>
        <p:nvSpPr>
          <p:cNvPr id="6" name="Tijdelijke aanduiding voor voettekst 5">
            <a:extLst>
              <a:ext uri="{FF2B5EF4-FFF2-40B4-BE49-F238E27FC236}">
                <a16:creationId xmlns:a16="http://schemas.microsoft.com/office/drawing/2014/main" id="{0BC102D6-738D-4CF2-A6C3-AF31B665497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6AE5353-A242-454E-B48D-4B14B156B23E}"/>
              </a:ext>
            </a:extLst>
          </p:cNvPr>
          <p:cNvSpPr>
            <a:spLocks noGrp="1"/>
          </p:cNvSpPr>
          <p:nvPr>
            <p:ph type="sldNum" sz="quarter" idx="12"/>
          </p:nvPr>
        </p:nvSpPr>
        <p:spPr/>
        <p:txBody>
          <a:bodyPr/>
          <a:lstStyle/>
          <a:p>
            <a:fld id="{E98DBE0E-1C5A-47A0-B8BA-262BC54916AD}" type="slidenum">
              <a:rPr lang="nl-NL" smtClean="0"/>
              <a:t>‹nr.›</a:t>
            </a:fld>
            <a:endParaRPr lang="nl-NL"/>
          </a:p>
        </p:txBody>
      </p:sp>
    </p:spTree>
    <p:extLst>
      <p:ext uri="{BB962C8B-B14F-4D97-AF65-F5344CB8AC3E}">
        <p14:creationId xmlns:p14="http://schemas.microsoft.com/office/powerpoint/2010/main" val="202597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474774-CEA8-4A68-84A2-84FA8C66E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7EFD5A-02D4-40D2-8E83-0BE2C437B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3E0A98-77F2-4E82-B77D-B2B5A4727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58FA-234D-4E9D-BFE6-0D76977A80F4}" type="datetimeFigureOut">
              <a:rPr lang="nl-NL" smtClean="0"/>
              <a:t>27-10-2023</a:t>
            </a:fld>
            <a:endParaRPr lang="nl-NL"/>
          </a:p>
        </p:txBody>
      </p:sp>
      <p:sp>
        <p:nvSpPr>
          <p:cNvPr id="5" name="Tijdelijke aanduiding voor voettekst 4">
            <a:extLst>
              <a:ext uri="{FF2B5EF4-FFF2-40B4-BE49-F238E27FC236}">
                <a16:creationId xmlns:a16="http://schemas.microsoft.com/office/drawing/2014/main" id="{20865830-232F-4C0B-96A2-2AD3D41E1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9934CF3-EE9F-4DC0-B7E1-AA73DCAE7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DBE0E-1C5A-47A0-B8BA-262BC54916AD}" type="slidenum">
              <a:rPr lang="nl-NL" smtClean="0"/>
              <a:t>‹nr.›</a:t>
            </a:fld>
            <a:endParaRPr lang="nl-NL"/>
          </a:p>
        </p:txBody>
      </p:sp>
    </p:spTree>
    <p:extLst>
      <p:ext uri="{BB962C8B-B14F-4D97-AF65-F5344CB8AC3E}">
        <p14:creationId xmlns:p14="http://schemas.microsoft.com/office/powerpoint/2010/main" val="307962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3AA7E9-0CAA-4FCE-827D-AD38B110682C}"/>
              </a:ext>
            </a:extLst>
          </p:cNvPr>
          <p:cNvSpPr>
            <a:spLocks noGrp="1"/>
          </p:cNvSpPr>
          <p:nvPr>
            <p:ph type="ctrTitle"/>
          </p:nvPr>
        </p:nvSpPr>
        <p:spPr>
          <a:xfrm>
            <a:off x="468617" y="675713"/>
            <a:ext cx="4706697" cy="3433431"/>
          </a:xfrm>
        </p:spPr>
        <p:txBody>
          <a:bodyPr anchor="b">
            <a:normAutofit fontScale="90000"/>
          </a:bodyPr>
          <a:lstStyle/>
          <a:p>
            <a:pPr algn="l"/>
            <a:r>
              <a:rPr lang="nl-NL" sz="5400" dirty="0"/>
              <a:t>Grensvlak </a:t>
            </a:r>
            <a:br>
              <a:rPr lang="nl-NL" sz="5400" dirty="0"/>
            </a:br>
            <a:r>
              <a:rPr lang="nl-NL" sz="5400" dirty="0"/>
              <a:t>          VVT / GGZ</a:t>
            </a:r>
            <a:br>
              <a:rPr lang="nl-NL" sz="5400" dirty="0"/>
            </a:br>
            <a:br>
              <a:rPr lang="nl-NL" sz="5400" dirty="0"/>
            </a:br>
            <a:r>
              <a:rPr lang="nl-NL" sz="4400" dirty="0" err="1"/>
              <a:t>ONZe</a:t>
            </a:r>
            <a:r>
              <a:rPr lang="nl-NL" sz="4400" dirty="0"/>
              <a:t> congres </a:t>
            </a:r>
            <a:br>
              <a:rPr lang="nl-NL" sz="4400" dirty="0"/>
            </a:br>
            <a:r>
              <a:rPr lang="nl-NL" sz="4400" dirty="0"/>
              <a:t>24 okt 2023</a:t>
            </a:r>
          </a:p>
        </p:txBody>
      </p:sp>
      <p:sp>
        <p:nvSpPr>
          <p:cNvPr id="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CABA9B-3CAB-C393-1172-151A26790244}"/>
              </a:ext>
            </a:extLst>
          </p:cNvPr>
          <p:cNvPicPr>
            <a:picLocks noChangeAspect="1"/>
          </p:cNvPicPr>
          <p:nvPr/>
        </p:nvPicPr>
        <p:blipFill rotWithShape="1">
          <a:blip r:embed="rId2"/>
          <a:srcRect t="302"/>
          <a:stretch/>
        </p:blipFill>
        <p:spPr>
          <a:xfrm>
            <a:off x="5311692" y="0"/>
            <a:ext cx="687878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5999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C570B-893B-97F7-6829-61D97622480D}"/>
              </a:ext>
            </a:extLst>
          </p:cNvPr>
          <p:cNvSpPr>
            <a:spLocks noGrp="1"/>
          </p:cNvSpPr>
          <p:nvPr>
            <p:ph type="title"/>
          </p:nvPr>
        </p:nvSpPr>
        <p:spPr>
          <a:xfrm>
            <a:off x="640080" y="325369"/>
            <a:ext cx="4368602" cy="1956841"/>
          </a:xfrm>
        </p:spPr>
        <p:txBody>
          <a:bodyPr anchor="b">
            <a:normAutofit/>
          </a:bodyPr>
          <a:lstStyle/>
          <a:p>
            <a:r>
              <a:rPr lang="en-US" sz="5400" dirty="0"/>
              <a:t>Wat </a:t>
            </a:r>
            <a:r>
              <a:rPr lang="en-US" sz="5400" dirty="0" err="1"/>
              <a:t>staat</a:t>
            </a:r>
            <a:r>
              <a:rPr lang="en-US" sz="5400" dirty="0"/>
              <a:t> op de </a:t>
            </a:r>
            <a:r>
              <a:rPr lang="en-US" sz="5400" dirty="0" err="1"/>
              <a:t>voorgrond</a:t>
            </a:r>
            <a:r>
              <a:rPr lang="en-US" sz="5400" dirty="0"/>
              <a:t>?  </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079C7E-0763-30E0-F277-B31DC34BE6D7}"/>
              </a:ext>
            </a:extLst>
          </p:cNvPr>
          <p:cNvSpPr>
            <a:spLocks noGrp="1"/>
          </p:cNvSpPr>
          <p:nvPr>
            <p:ph idx="1"/>
          </p:nvPr>
        </p:nvSpPr>
        <p:spPr>
          <a:xfrm>
            <a:off x="640081" y="2872899"/>
            <a:ext cx="4145280" cy="2450941"/>
          </a:xfrm>
        </p:spPr>
        <p:txBody>
          <a:bodyPr vert="horz" lIns="91440" tIns="45720" rIns="91440" bIns="45720" rtlCol="0" anchor="t">
            <a:normAutofit/>
          </a:bodyPr>
          <a:lstStyle/>
          <a:p>
            <a:pPr marL="0" indent="0">
              <a:buNone/>
            </a:pPr>
            <a:r>
              <a:rPr lang="nl-NL" sz="2000" dirty="0"/>
              <a:t>		</a:t>
            </a:r>
          </a:p>
          <a:p>
            <a:pPr marL="0" indent="0">
              <a:buNone/>
            </a:pPr>
            <a:r>
              <a:rPr lang="nl-NL" sz="2000" dirty="0"/>
              <a:t>Dat is niet zo eenvoudig…..</a:t>
            </a:r>
          </a:p>
          <a:p>
            <a:pPr marL="0" indent="0">
              <a:buNone/>
            </a:pPr>
            <a:endParaRPr lang="nl-NL" sz="2000" dirty="0"/>
          </a:p>
          <a:p>
            <a:pPr marL="0" indent="0">
              <a:buNone/>
            </a:pPr>
            <a:r>
              <a:rPr lang="nl-NL" sz="2000" dirty="0"/>
              <a:t>Niet ZWART / WIT</a:t>
            </a:r>
          </a:p>
          <a:p>
            <a:pPr marL="0" indent="0">
              <a:buNone/>
            </a:pPr>
            <a:endParaRPr lang="en-US" sz="2200" dirty="0">
              <a:ea typeface="Calibri"/>
              <a:cs typeface="Calibri"/>
            </a:endParaRPr>
          </a:p>
        </p:txBody>
      </p:sp>
      <p:pic>
        <p:nvPicPr>
          <p:cNvPr id="5" name="Picture 4" descr="Gloeilamp op een gele achtergrond met geschetste lichtbundels en een kabel">
            <a:extLst>
              <a:ext uri="{FF2B5EF4-FFF2-40B4-BE49-F238E27FC236}">
                <a16:creationId xmlns:a16="http://schemas.microsoft.com/office/drawing/2014/main" id="{228637F1-C987-D75C-B6FC-9369D27279C1}"/>
              </a:ext>
            </a:extLst>
          </p:cNvPr>
          <p:cNvPicPr>
            <a:picLocks noChangeAspect="1"/>
          </p:cNvPicPr>
          <p:nvPr/>
        </p:nvPicPr>
        <p:blipFill rotWithShape="1">
          <a:blip r:embed="rId2"/>
          <a:srcRect l="383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42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C570B-893B-97F7-6829-61D97622480D}"/>
              </a:ext>
            </a:extLst>
          </p:cNvPr>
          <p:cNvSpPr>
            <a:spLocks noGrp="1"/>
          </p:cNvSpPr>
          <p:nvPr>
            <p:ph type="title"/>
          </p:nvPr>
        </p:nvSpPr>
        <p:spPr>
          <a:xfrm>
            <a:off x="640080" y="325369"/>
            <a:ext cx="4368602" cy="1956841"/>
          </a:xfrm>
        </p:spPr>
        <p:txBody>
          <a:bodyPr anchor="b">
            <a:normAutofit/>
          </a:bodyPr>
          <a:lstStyle/>
          <a:p>
            <a:r>
              <a:rPr lang="en-US" sz="5400" dirty="0" err="1"/>
              <a:t>Gevolg</a:t>
            </a:r>
            <a:endParaRPr lang="en-US" sz="5400" dirty="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079C7E-0763-30E0-F277-B31DC34BE6D7}"/>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sz="2000" dirty="0"/>
              <a:t>		</a:t>
            </a:r>
            <a:endParaRPr lang="nl-NL" sz="2000" i="1" dirty="0"/>
          </a:p>
          <a:p>
            <a:pPr marL="0" indent="0">
              <a:buNone/>
            </a:pPr>
            <a:r>
              <a:rPr lang="en-US" dirty="0" err="1">
                <a:ea typeface="Calibri"/>
                <a:cs typeface="Calibri"/>
              </a:rPr>
              <a:t>Een</a:t>
            </a:r>
            <a:r>
              <a:rPr lang="en-US" dirty="0">
                <a:ea typeface="Calibri"/>
                <a:cs typeface="Calibri"/>
              </a:rPr>
              <a:t> complex </a:t>
            </a:r>
            <a:r>
              <a:rPr lang="en-US" dirty="0" err="1">
                <a:ea typeface="Calibri"/>
                <a:cs typeface="Calibri"/>
              </a:rPr>
              <a:t>schaakveld</a:t>
            </a:r>
            <a:endParaRPr lang="en-US" dirty="0">
              <a:ea typeface="Calibri"/>
              <a:cs typeface="Calibri"/>
            </a:endParaRPr>
          </a:p>
        </p:txBody>
      </p:sp>
      <p:pic>
        <p:nvPicPr>
          <p:cNvPr id="7" name="Picture 2" descr="On A Chessboard Drawing by Edward Steed - Fine Art America">
            <a:extLst>
              <a:ext uri="{FF2B5EF4-FFF2-40B4-BE49-F238E27FC236}">
                <a16:creationId xmlns:a16="http://schemas.microsoft.com/office/drawing/2014/main" id="{09743B39-A710-46CA-8D8E-9F878D78B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073" y="680273"/>
            <a:ext cx="6313488" cy="551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9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BC1E2AF-3158-4C8C-9839-D173D3BBA3D5}"/>
              </a:ext>
            </a:extLst>
          </p:cNvPr>
          <p:cNvSpPr>
            <a:spLocks noGrp="1"/>
          </p:cNvSpPr>
          <p:nvPr>
            <p:ph type="title"/>
          </p:nvPr>
        </p:nvSpPr>
        <p:spPr>
          <a:xfrm>
            <a:off x="6801142" y="2178304"/>
            <a:ext cx="4747730" cy="2027936"/>
          </a:xfrm>
        </p:spPr>
        <p:txBody>
          <a:bodyPr vert="horz" lIns="91440" tIns="45720" rIns="91440" bIns="45720" rtlCol="0" anchor="b">
            <a:normAutofit/>
          </a:bodyPr>
          <a:lstStyle/>
          <a:p>
            <a:r>
              <a:rPr lang="en-US" sz="4100" dirty="0"/>
              <a:t>MINDMAP</a:t>
            </a:r>
          </a:p>
        </p:txBody>
      </p:sp>
      <p:pic>
        <p:nvPicPr>
          <p:cNvPr id="5" name="Picture 4" descr="Persoon met een idee">
            <a:extLst>
              <a:ext uri="{FF2B5EF4-FFF2-40B4-BE49-F238E27FC236}">
                <a16:creationId xmlns:a16="http://schemas.microsoft.com/office/drawing/2014/main" id="{55D2DD7E-3840-5CCF-3BEE-36F831357A32}"/>
              </a:ext>
            </a:extLst>
          </p:cNvPr>
          <p:cNvPicPr>
            <a:picLocks noChangeAspect="1"/>
          </p:cNvPicPr>
          <p:nvPr/>
        </p:nvPicPr>
        <p:blipFill rotWithShape="1">
          <a:blip r:embed="rId2"/>
          <a:srcRect l="26420" r="14127" b="-1"/>
          <a:stretch/>
        </p:blipFill>
        <p:spPr>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3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40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7F5F1-60DB-EF1F-6BB9-60B3377D5D07}"/>
              </a:ext>
            </a:extLst>
          </p:cNvPr>
          <p:cNvSpPr>
            <a:spLocks noGrp="1"/>
          </p:cNvSpPr>
          <p:nvPr>
            <p:ph type="title"/>
          </p:nvPr>
        </p:nvSpPr>
        <p:spPr>
          <a:xfrm>
            <a:off x="572493" y="238539"/>
            <a:ext cx="11018520" cy="1434415"/>
          </a:xfrm>
        </p:spPr>
        <p:txBody>
          <a:bodyPr anchor="b">
            <a:normAutofit/>
          </a:bodyPr>
          <a:lstStyle/>
          <a:p>
            <a:r>
              <a:rPr lang="en-US" sz="5400" dirty="0">
                <a:ea typeface="Calibri Light"/>
                <a:cs typeface="Calibri Light"/>
              </a:rPr>
              <a:t>Casus </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49E6C-2CC1-602A-0EB6-705B2B73E4F2}"/>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r>
              <a:rPr lang="en-US" dirty="0">
                <a:ea typeface="Calibri"/>
                <a:cs typeface="Calibri"/>
              </a:rPr>
              <a:t>• Wat is de </a:t>
            </a:r>
            <a:r>
              <a:rPr lang="en-US" dirty="0" err="1">
                <a:ea typeface="Calibri"/>
                <a:cs typeface="Calibri"/>
              </a:rPr>
              <a:t>voorlopige</a:t>
            </a:r>
            <a:r>
              <a:rPr lang="en-US" dirty="0">
                <a:ea typeface="Calibri"/>
                <a:cs typeface="Calibri"/>
              </a:rPr>
              <a:t> </a:t>
            </a:r>
            <a:r>
              <a:rPr lang="en-US" dirty="0" err="1">
                <a:ea typeface="Calibri"/>
                <a:cs typeface="Calibri"/>
              </a:rPr>
              <a:t>hypothese</a:t>
            </a:r>
            <a:r>
              <a:rPr lang="en-US" dirty="0">
                <a:ea typeface="Calibri"/>
                <a:cs typeface="Calibri"/>
              </a:rPr>
              <a:t> qua diagnose? </a:t>
            </a:r>
          </a:p>
          <a:p>
            <a:pPr marL="0" indent="0">
              <a:buNone/>
            </a:pPr>
            <a:endParaRPr lang="en-US" dirty="0">
              <a:ea typeface="Calibri"/>
              <a:cs typeface="Calibri"/>
            </a:endParaRPr>
          </a:p>
          <a:p>
            <a:pPr marL="0" indent="0">
              <a:buNone/>
            </a:pPr>
            <a:r>
              <a:rPr lang="en-US" dirty="0">
                <a:ea typeface="Calibri"/>
                <a:cs typeface="Calibri"/>
              </a:rPr>
              <a:t>• </a:t>
            </a:r>
            <a:r>
              <a:rPr lang="en-US" dirty="0" err="1">
                <a:ea typeface="Calibri"/>
                <a:cs typeface="Calibri"/>
              </a:rPr>
              <a:t>Naar</a:t>
            </a:r>
            <a:r>
              <a:rPr lang="en-US" dirty="0">
                <a:ea typeface="Calibri"/>
                <a:cs typeface="Calibri"/>
              </a:rPr>
              <a:t> </a:t>
            </a:r>
            <a:r>
              <a:rPr lang="en-US" dirty="0" err="1">
                <a:ea typeface="Calibri"/>
                <a:cs typeface="Calibri"/>
              </a:rPr>
              <a:t>wie</a:t>
            </a:r>
            <a:r>
              <a:rPr lang="en-US" dirty="0">
                <a:ea typeface="Calibri"/>
                <a:cs typeface="Calibri"/>
              </a:rPr>
              <a:t> </a:t>
            </a:r>
            <a:r>
              <a:rPr lang="en-US" dirty="0" err="1">
                <a:ea typeface="Calibri"/>
                <a:cs typeface="Calibri"/>
              </a:rPr>
              <a:t>doorverwijzen</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waarom</a:t>
            </a:r>
            <a:r>
              <a:rPr lang="en-US" dirty="0">
                <a:ea typeface="Calibri"/>
                <a:cs typeface="Calibri"/>
              </a:rPr>
              <a:t>? </a:t>
            </a:r>
          </a:p>
          <a:p>
            <a:pPr marL="0" indent="0">
              <a:buNone/>
            </a:pPr>
            <a:endParaRPr lang="en-US" dirty="0">
              <a:ea typeface="Calibri"/>
              <a:cs typeface="Calibri"/>
            </a:endParaRPr>
          </a:p>
          <a:p>
            <a:pPr marL="0" indent="0">
              <a:buNone/>
            </a:pPr>
            <a:r>
              <a:rPr lang="en-US" dirty="0">
                <a:ea typeface="Calibri"/>
                <a:cs typeface="Calibri"/>
              </a:rPr>
              <a:t>• </a:t>
            </a:r>
            <a:r>
              <a:rPr lang="en-US" dirty="0" err="1">
                <a:ea typeface="Calibri"/>
                <a:cs typeface="Calibri"/>
              </a:rPr>
              <a:t>Welke</a:t>
            </a:r>
            <a:r>
              <a:rPr lang="en-US" dirty="0">
                <a:ea typeface="Calibri"/>
                <a:cs typeface="Calibri"/>
              </a:rPr>
              <a:t> </a:t>
            </a:r>
            <a:r>
              <a:rPr lang="en-US" dirty="0" err="1">
                <a:ea typeface="Calibri"/>
                <a:cs typeface="Calibri"/>
              </a:rPr>
              <a:t>interventies</a:t>
            </a:r>
            <a:r>
              <a:rPr lang="en-US" dirty="0">
                <a:ea typeface="Calibri"/>
                <a:cs typeface="Calibri"/>
              </a:rPr>
              <a:t> </a:t>
            </a:r>
            <a:r>
              <a:rPr lang="en-US" dirty="0" err="1">
                <a:ea typeface="Calibri"/>
                <a:cs typeface="Calibri"/>
              </a:rPr>
              <a:t>kunnen</a:t>
            </a:r>
            <a:r>
              <a:rPr lang="en-US" dirty="0">
                <a:ea typeface="Calibri"/>
                <a:cs typeface="Calibri"/>
              </a:rPr>
              <a:t> in de </a:t>
            </a:r>
            <a:r>
              <a:rPr lang="en-US" dirty="0" err="1">
                <a:ea typeface="Calibri"/>
                <a:cs typeface="Calibri"/>
              </a:rPr>
              <a:t>tussentijd</a:t>
            </a:r>
            <a:r>
              <a:rPr lang="en-US" dirty="0">
                <a:ea typeface="Calibri"/>
                <a:cs typeface="Calibri"/>
              </a:rPr>
              <a:t> </a:t>
            </a:r>
            <a:r>
              <a:rPr lang="en-US" dirty="0" err="1">
                <a:ea typeface="Calibri"/>
                <a:cs typeface="Calibri"/>
              </a:rPr>
              <a:t>ingezet</a:t>
            </a:r>
            <a:r>
              <a:rPr lang="en-US" dirty="0">
                <a:ea typeface="Calibri"/>
                <a:cs typeface="Calibri"/>
              </a:rPr>
              <a:t> </a:t>
            </a:r>
            <a:r>
              <a:rPr lang="en-US" dirty="0" err="1">
                <a:ea typeface="Calibri"/>
                <a:cs typeface="Calibri"/>
              </a:rPr>
              <a:t>worden</a:t>
            </a:r>
            <a:r>
              <a:rPr lang="en-US" dirty="0">
                <a:ea typeface="Calibri"/>
                <a:cs typeface="Calibri"/>
              </a:rPr>
              <a:t>? </a:t>
            </a:r>
          </a:p>
        </p:txBody>
      </p:sp>
      <p:pic>
        <p:nvPicPr>
          <p:cNvPr id="5" name="Picture 4" descr="Een wand die bedekt is met plaknotities.">
            <a:extLst>
              <a:ext uri="{FF2B5EF4-FFF2-40B4-BE49-F238E27FC236}">
                <a16:creationId xmlns:a16="http://schemas.microsoft.com/office/drawing/2014/main" id="{27C1794F-3B97-89A0-1653-DFF23B66F750}"/>
              </a:ext>
            </a:extLst>
          </p:cNvPr>
          <p:cNvPicPr>
            <a:picLocks noChangeAspect="1"/>
          </p:cNvPicPr>
          <p:nvPr/>
        </p:nvPicPr>
        <p:blipFill rotWithShape="1">
          <a:blip r:embed="rId2"/>
          <a:srcRect l="20299" r="20053" b="-1"/>
          <a:stretch/>
        </p:blipFill>
        <p:spPr>
          <a:xfrm>
            <a:off x="7675658" y="2093976"/>
            <a:ext cx="3941064" cy="4096512"/>
          </a:xfrm>
          <a:prstGeom prst="rect">
            <a:avLst/>
          </a:prstGeom>
        </p:spPr>
      </p:pic>
    </p:spTree>
    <p:extLst>
      <p:ext uri="{BB962C8B-B14F-4D97-AF65-F5344CB8AC3E}">
        <p14:creationId xmlns:p14="http://schemas.microsoft.com/office/powerpoint/2010/main" val="1036430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7F5F1-60DB-EF1F-6BB9-60B3377D5D07}"/>
              </a:ext>
            </a:extLst>
          </p:cNvPr>
          <p:cNvSpPr>
            <a:spLocks noGrp="1"/>
          </p:cNvSpPr>
          <p:nvPr>
            <p:ph type="title"/>
          </p:nvPr>
        </p:nvSpPr>
        <p:spPr>
          <a:xfrm>
            <a:off x="572493" y="238539"/>
            <a:ext cx="11018520" cy="1434415"/>
          </a:xfrm>
        </p:spPr>
        <p:txBody>
          <a:bodyPr anchor="b">
            <a:normAutofit/>
          </a:bodyPr>
          <a:lstStyle/>
          <a:p>
            <a:r>
              <a:rPr lang="en-US" sz="5400" dirty="0">
                <a:ea typeface="Calibri Light"/>
                <a:cs typeface="Calibri Light"/>
              </a:rPr>
              <a:t>Casus </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49E6C-2CC1-602A-0EB6-705B2B73E4F2}"/>
              </a:ext>
            </a:extLst>
          </p:cNvPr>
          <p:cNvSpPr>
            <a:spLocks noGrp="1"/>
          </p:cNvSpPr>
          <p:nvPr>
            <p:ph idx="1"/>
          </p:nvPr>
        </p:nvSpPr>
        <p:spPr>
          <a:xfrm>
            <a:off x="572493" y="2071316"/>
            <a:ext cx="6713552" cy="4119172"/>
          </a:xfrm>
        </p:spPr>
        <p:txBody>
          <a:bodyPr vert="horz" lIns="91440" tIns="45720" rIns="91440" bIns="45720" rtlCol="0" anchor="t">
            <a:normAutofit fontScale="62500" lnSpcReduction="20000"/>
          </a:bodyPr>
          <a:lstStyle/>
          <a:p>
            <a:endParaRPr lang="nl-NL" dirty="0"/>
          </a:p>
          <a:p>
            <a:r>
              <a:rPr lang="nl-NL" dirty="0"/>
              <a:t>Opname door crisisdienst </a:t>
            </a:r>
            <a:r>
              <a:rPr lang="nl-NL" dirty="0" err="1"/>
              <a:t>ivm</a:t>
            </a:r>
            <a:r>
              <a:rPr lang="nl-NL" dirty="0"/>
              <a:t> acute dreiging. Aldaar start </a:t>
            </a:r>
            <a:r>
              <a:rPr lang="nl-NL" dirty="0" err="1"/>
              <a:t>clozapine</a:t>
            </a:r>
            <a:r>
              <a:rPr lang="nl-NL" dirty="0"/>
              <a:t>, na twee dagen met ontslag</a:t>
            </a:r>
          </a:p>
          <a:p>
            <a:r>
              <a:rPr lang="nl-NL" dirty="0"/>
              <a:t>Hierna intake ambulante ouderenpsychiatrie. </a:t>
            </a:r>
            <a:r>
              <a:rPr lang="nl-NL" dirty="0" err="1"/>
              <a:t>Dhr</a:t>
            </a:r>
            <a:r>
              <a:rPr lang="nl-NL" dirty="0"/>
              <a:t> ontkent de problematiek en kan zich niets herinneren van de problemen die in de nacht ontstaan </a:t>
            </a:r>
          </a:p>
          <a:p>
            <a:r>
              <a:rPr lang="nl-NL" dirty="0"/>
              <a:t>Diagnostiek </a:t>
            </a:r>
            <a:r>
              <a:rPr lang="nl-NL" dirty="0" err="1"/>
              <a:t>dmv</a:t>
            </a:r>
            <a:r>
              <a:rPr lang="nl-NL" dirty="0"/>
              <a:t> (hetero) anamnese, beloop en neuropsychologisch onderzoek. MRI scan was al eerder gemaakt</a:t>
            </a:r>
          </a:p>
          <a:p>
            <a:pPr marL="0" indent="0">
              <a:buNone/>
            </a:pPr>
            <a:r>
              <a:rPr lang="nl-NL" dirty="0">
                <a:sym typeface="Wingdings" panose="05000000000000000000" pitchFamily="2" charset="2"/>
              </a:rPr>
              <a:t>      </a:t>
            </a:r>
            <a:r>
              <a:rPr lang="nl-NL" dirty="0"/>
              <a:t>Diagnose </a:t>
            </a:r>
            <a:r>
              <a:rPr lang="nl-NL" dirty="0" err="1"/>
              <a:t>Lewy</a:t>
            </a:r>
            <a:r>
              <a:rPr lang="nl-NL" dirty="0"/>
              <a:t> Body dementie</a:t>
            </a:r>
          </a:p>
          <a:p>
            <a:r>
              <a:rPr lang="nl-NL" dirty="0"/>
              <a:t>Systeem: partner overbelast. Dementie casemanager ingezet en CIZ indicaties aangevraagd. Toegewerkt naar tijdelijke ontlasting van het systeem d.m.v. opname verpleeghuis </a:t>
            </a:r>
          </a:p>
          <a:p>
            <a:r>
              <a:rPr lang="nl-NL" dirty="0"/>
              <a:t>Tijdens de logeeropname gaat hij hard achteruit. Tijdelijke opname verpleeghuis wordt blijvend. Samenwerken SO, psycholoog verpleeghuis met consult van SPV / psychiater </a:t>
            </a:r>
            <a:r>
              <a:rPr lang="nl-NL" dirty="0" err="1"/>
              <a:t>Altrecht</a:t>
            </a:r>
            <a:endParaRPr lang="nl-NL" dirty="0"/>
          </a:p>
          <a:p>
            <a:pPr marL="0" indent="0">
              <a:buNone/>
            </a:pPr>
            <a:endParaRPr lang="en-US" dirty="0">
              <a:ea typeface="Calibri"/>
              <a:cs typeface="Calibri"/>
            </a:endParaRPr>
          </a:p>
        </p:txBody>
      </p:sp>
      <p:pic>
        <p:nvPicPr>
          <p:cNvPr id="5" name="Picture 4" descr="Een wand die bedekt is met plaknotities.">
            <a:extLst>
              <a:ext uri="{FF2B5EF4-FFF2-40B4-BE49-F238E27FC236}">
                <a16:creationId xmlns:a16="http://schemas.microsoft.com/office/drawing/2014/main" id="{27C1794F-3B97-89A0-1653-DFF23B66F750}"/>
              </a:ext>
            </a:extLst>
          </p:cNvPr>
          <p:cNvPicPr>
            <a:picLocks noChangeAspect="1"/>
          </p:cNvPicPr>
          <p:nvPr/>
        </p:nvPicPr>
        <p:blipFill rotWithShape="1">
          <a:blip r:embed="rId2"/>
          <a:srcRect l="20299" r="20053" b="-1"/>
          <a:stretch/>
        </p:blipFill>
        <p:spPr>
          <a:xfrm>
            <a:off x="7675658" y="2093976"/>
            <a:ext cx="3941064" cy="4096512"/>
          </a:xfrm>
          <a:prstGeom prst="rect">
            <a:avLst/>
          </a:prstGeom>
        </p:spPr>
      </p:pic>
    </p:spTree>
    <p:extLst>
      <p:ext uri="{BB962C8B-B14F-4D97-AF65-F5344CB8AC3E}">
        <p14:creationId xmlns:p14="http://schemas.microsoft.com/office/powerpoint/2010/main" val="3096125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7F5F1-60DB-EF1F-6BB9-60B3377D5D07}"/>
              </a:ext>
            </a:extLst>
          </p:cNvPr>
          <p:cNvSpPr>
            <a:spLocks noGrp="1"/>
          </p:cNvSpPr>
          <p:nvPr>
            <p:ph type="title"/>
          </p:nvPr>
        </p:nvSpPr>
        <p:spPr>
          <a:xfrm>
            <a:off x="572493" y="238539"/>
            <a:ext cx="11018520" cy="1434415"/>
          </a:xfrm>
        </p:spPr>
        <p:txBody>
          <a:bodyPr anchor="b">
            <a:normAutofit/>
          </a:bodyPr>
          <a:lstStyle/>
          <a:p>
            <a:r>
              <a:rPr lang="en-US" sz="5400" dirty="0">
                <a:ea typeface="Calibri Light"/>
                <a:cs typeface="Calibri Light"/>
              </a:rPr>
              <a:t>Brainstorm</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49E6C-2CC1-602A-0EB6-705B2B73E4F2}"/>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r>
              <a:rPr lang="en-US" dirty="0">
                <a:ea typeface="Calibri"/>
                <a:cs typeface="Calibri"/>
              </a:rPr>
              <a:t>• </a:t>
            </a:r>
            <a:r>
              <a:rPr lang="en-US" u="sng" dirty="0">
                <a:ea typeface="Calibri"/>
                <a:cs typeface="Calibri"/>
              </a:rPr>
              <a:t>Wat </a:t>
            </a:r>
            <a:r>
              <a:rPr lang="en-US" u="sng" dirty="0" err="1">
                <a:ea typeface="Calibri"/>
                <a:cs typeface="Calibri"/>
              </a:rPr>
              <a:t>hebben</a:t>
            </a:r>
            <a:r>
              <a:rPr lang="en-US" u="sng" dirty="0">
                <a:ea typeface="Calibri"/>
                <a:cs typeface="Calibri"/>
              </a:rPr>
              <a:t> we al </a:t>
            </a:r>
            <a:r>
              <a:rPr lang="en-US" dirty="0">
                <a:ea typeface="Calibri"/>
                <a:cs typeface="Calibri"/>
              </a:rPr>
              <a:t>in de </a:t>
            </a:r>
            <a:r>
              <a:rPr lang="en-US" dirty="0" err="1">
                <a:ea typeface="Calibri"/>
                <a:cs typeface="Calibri"/>
              </a:rPr>
              <a:t>regio</a:t>
            </a:r>
            <a:r>
              <a:rPr lang="en-US" dirty="0">
                <a:ea typeface="Calibri"/>
                <a:cs typeface="Calibri"/>
              </a:rPr>
              <a:t> om de </a:t>
            </a:r>
            <a:r>
              <a:rPr lang="en-US" dirty="0" err="1">
                <a:ea typeface="Calibri"/>
                <a:cs typeface="Calibri"/>
              </a:rPr>
              <a:t>clienten</a:t>
            </a:r>
            <a:r>
              <a:rPr lang="en-US" dirty="0">
                <a:ea typeface="Calibri"/>
                <a:cs typeface="Calibri"/>
              </a:rPr>
              <a:t> in het </a:t>
            </a:r>
            <a:r>
              <a:rPr lang="en-US" dirty="0" err="1">
                <a:ea typeface="Calibri"/>
                <a:cs typeface="Calibri"/>
              </a:rPr>
              <a:t>grensvlak</a:t>
            </a:r>
            <a:r>
              <a:rPr lang="en-US" dirty="0">
                <a:ea typeface="Calibri"/>
                <a:cs typeface="Calibri"/>
              </a:rPr>
              <a:t> VVT / GGZ </a:t>
            </a:r>
            <a:r>
              <a:rPr lang="en-US" dirty="0" err="1">
                <a:ea typeface="Calibri"/>
                <a:cs typeface="Calibri"/>
              </a:rPr>
              <a:t>te</a:t>
            </a:r>
            <a:r>
              <a:rPr lang="en-US" dirty="0">
                <a:ea typeface="Calibri"/>
                <a:cs typeface="Calibri"/>
              </a:rPr>
              <a:t> </a:t>
            </a:r>
            <a:r>
              <a:rPr lang="en-US" dirty="0" err="1">
                <a:ea typeface="Calibri"/>
                <a:cs typeface="Calibri"/>
              </a:rPr>
              <a:t>ondersteunen</a:t>
            </a:r>
            <a:r>
              <a:rPr lang="en-US" dirty="0">
                <a:ea typeface="Calibri"/>
                <a:cs typeface="Calibri"/>
              </a:rPr>
              <a:t>?</a:t>
            </a:r>
          </a:p>
          <a:p>
            <a:pPr marL="0" indent="0">
              <a:buNone/>
            </a:pPr>
            <a:endParaRPr lang="en-US" dirty="0">
              <a:ea typeface="Calibri"/>
              <a:cs typeface="Calibri"/>
            </a:endParaRPr>
          </a:p>
          <a:p>
            <a:pPr marL="0" indent="0">
              <a:buNone/>
            </a:pPr>
            <a:r>
              <a:rPr lang="en-US" dirty="0">
                <a:ea typeface="Calibri"/>
                <a:cs typeface="Calibri"/>
              </a:rPr>
              <a:t>• </a:t>
            </a:r>
            <a:r>
              <a:rPr lang="en-US" u="sng" dirty="0">
                <a:ea typeface="Calibri"/>
                <a:cs typeface="Calibri"/>
              </a:rPr>
              <a:t>Wat </a:t>
            </a:r>
            <a:r>
              <a:rPr lang="en-US" u="sng" dirty="0" err="1">
                <a:ea typeface="Calibri"/>
                <a:cs typeface="Calibri"/>
              </a:rPr>
              <a:t>willen</a:t>
            </a:r>
            <a:r>
              <a:rPr lang="en-US" u="sng" dirty="0">
                <a:ea typeface="Calibri"/>
                <a:cs typeface="Calibri"/>
              </a:rPr>
              <a:t> we </a:t>
            </a:r>
            <a:r>
              <a:rPr lang="en-US" u="sng" dirty="0" err="1">
                <a:ea typeface="Calibri"/>
                <a:cs typeface="Calibri"/>
              </a:rPr>
              <a:t>hebben</a:t>
            </a:r>
            <a:r>
              <a:rPr lang="en-US" u="sng" dirty="0">
                <a:ea typeface="Calibri"/>
                <a:cs typeface="Calibri"/>
              </a:rPr>
              <a:t> </a:t>
            </a:r>
            <a:r>
              <a:rPr lang="en-US" dirty="0">
                <a:ea typeface="Calibri"/>
                <a:cs typeface="Calibri"/>
              </a:rPr>
              <a:t>in de </a:t>
            </a:r>
            <a:r>
              <a:rPr lang="en-US" dirty="0" err="1">
                <a:ea typeface="Calibri"/>
                <a:cs typeface="Calibri"/>
              </a:rPr>
              <a:t>regio</a:t>
            </a:r>
            <a:r>
              <a:rPr lang="en-US" dirty="0">
                <a:ea typeface="Calibri"/>
                <a:cs typeface="Calibri"/>
              </a:rPr>
              <a:t> om de </a:t>
            </a:r>
            <a:r>
              <a:rPr lang="en-US" dirty="0" err="1">
                <a:ea typeface="Calibri"/>
                <a:cs typeface="Calibri"/>
              </a:rPr>
              <a:t>clienten</a:t>
            </a:r>
            <a:r>
              <a:rPr lang="en-US" dirty="0">
                <a:ea typeface="Calibri"/>
                <a:cs typeface="Calibri"/>
              </a:rPr>
              <a:t> in het </a:t>
            </a:r>
            <a:r>
              <a:rPr lang="en-US" dirty="0" err="1">
                <a:ea typeface="Calibri"/>
                <a:cs typeface="Calibri"/>
              </a:rPr>
              <a:t>grensvlak</a:t>
            </a:r>
            <a:r>
              <a:rPr lang="en-US" dirty="0">
                <a:ea typeface="Calibri"/>
                <a:cs typeface="Calibri"/>
              </a:rPr>
              <a:t> VVT / GGZ </a:t>
            </a:r>
            <a:r>
              <a:rPr lang="en-US" dirty="0" err="1">
                <a:ea typeface="Calibri"/>
                <a:cs typeface="Calibri"/>
              </a:rPr>
              <a:t>te</a:t>
            </a:r>
            <a:r>
              <a:rPr lang="en-US" dirty="0">
                <a:ea typeface="Calibri"/>
                <a:cs typeface="Calibri"/>
              </a:rPr>
              <a:t> </a:t>
            </a:r>
            <a:r>
              <a:rPr lang="en-US" dirty="0" err="1">
                <a:ea typeface="Calibri"/>
                <a:cs typeface="Calibri"/>
              </a:rPr>
              <a:t>ondersteunen</a:t>
            </a:r>
            <a:r>
              <a:rPr lang="en-US" dirty="0">
                <a:ea typeface="Calibri"/>
                <a:cs typeface="Calibri"/>
              </a:rPr>
              <a:t>? </a:t>
            </a:r>
          </a:p>
          <a:p>
            <a:pPr marL="0" indent="0">
              <a:buNone/>
            </a:pPr>
            <a:endParaRPr lang="en-US" dirty="0">
              <a:ea typeface="Calibri"/>
              <a:cs typeface="Calibri"/>
            </a:endParaRPr>
          </a:p>
          <a:p>
            <a:pPr marL="0" indent="0">
              <a:buNone/>
            </a:pPr>
            <a:r>
              <a:rPr lang="en-US" dirty="0">
                <a:ea typeface="Calibri"/>
                <a:cs typeface="Calibri"/>
              </a:rPr>
              <a:t> </a:t>
            </a:r>
          </a:p>
        </p:txBody>
      </p:sp>
      <p:pic>
        <p:nvPicPr>
          <p:cNvPr id="5" name="Picture 4" descr="Een wand die bedekt is met plaknotities.">
            <a:extLst>
              <a:ext uri="{FF2B5EF4-FFF2-40B4-BE49-F238E27FC236}">
                <a16:creationId xmlns:a16="http://schemas.microsoft.com/office/drawing/2014/main" id="{27C1794F-3B97-89A0-1653-DFF23B66F750}"/>
              </a:ext>
            </a:extLst>
          </p:cNvPr>
          <p:cNvPicPr>
            <a:picLocks noChangeAspect="1"/>
          </p:cNvPicPr>
          <p:nvPr/>
        </p:nvPicPr>
        <p:blipFill rotWithShape="1">
          <a:blip r:embed="rId2"/>
          <a:srcRect l="20299" r="20053" b="-1"/>
          <a:stretch/>
        </p:blipFill>
        <p:spPr>
          <a:xfrm>
            <a:off x="7675658" y="2093976"/>
            <a:ext cx="3941064" cy="4096512"/>
          </a:xfrm>
          <a:prstGeom prst="rect">
            <a:avLst/>
          </a:prstGeom>
        </p:spPr>
      </p:pic>
    </p:spTree>
    <p:extLst>
      <p:ext uri="{BB962C8B-B14F-4D97-AF65-F5344CB8AC3E}">
        <p14:creationId xmlns:p14="http://schemas.microsoft.com/office/powerpoint/2010/main" val="233974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7F5F1-60DB-EF1F-6BB9-60B3377D5D07}"/>
              </a:ext>
            </a:extLst>
          </p:cNvPr>
          <p:cNvSpPr>
            <a:spLocks noGrp="1"/>
          </p:cNvSpPr>
          <p:nvPr>
            <p:ph type="title"/>
          </p:nvPr>
        </p:nvSpPr>
        <p:spPr>
          <a:xfrm>
            <a:off x="572493" y="238539"/>
            <a:ext cx="11018520" cy="1434415"/>
          </a:xfrm>
        </p:spPr>
        <p:txBody>
          <a:bodyPr anchor="b">
            <a:normAutofit/>
          </a:bodyPr>
          <a:lstStyle/>
          <a:p>
            <a:r>
              <a:rPr lang="en-US" sz="5400" dirty="0">
                <a:ea typeface="Calibri Light"/>
                <a:cs typeface="Calibri Light"/>
              </a:rPr>
              <a:t>Brainstorm </a:t>
            </a:r>
            <a:r>
              <a:rPr lang="en-US" sz="5400" dirty="0" err="1">
                <a:ea typeface="Calibri Light"/>
                <a:cs typeface="Calibri Light"/>
              </a:rPr>
              <a:t>uitkomsten</a:t>
            </a:r>
            <a:r>
              <a:rPr lang="en-US" sz="5400" dirty="0">
                <a:ea typeface="Calibri Light"/>
                <a:cs typeface="Calibri Light"/>
              </a:rPr>
              <a:t> </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49E6C-2CC1-602A-0EB6-705B2B73E4F2}"/>
              </a:ext>
            </a:extLst>
          </p:cNvPr>
          <p:cNvSpPr>
            <a:spLocks noGrp="1"/>
          </p:cNvSpPr>
          <p:nvPr>
            <p:ph idx="1"/>
          </p:nvPr>
        </p:nvSpPr>
        <p:spPr>
          <a:xfrm>
            <a:off x="572492" y="2071316"/>
            <a:ext cx="11018519" cy="4119172"/>
          </a:xfrm>
        </p:spPr>
        <p:txBody>
          <a:bodyPr vert="horz" lIns="91440" tIns="45720" rIns="91440" bIns="45720" rtlCol="0" anchor="t">
            <a:normAutofit fontScale="85000" lnSpcReduction="20000"/>
          </a:bodyPr>
          <a:lstStyle/>
          <a:p>
            <a:pPr marL="0" indent="0">
              <a:buNone/>
            </a:pPr>
            <a:r>
              <a:rPr lang="en-US" i="1" u="sng" dirty="0">
                <a:ea typeface="Calibri"/>
                <a:cs typeface="Calibri"/>
              </a:rPr>
              <a:t>Wat </a:t>
            </a:r>
            <a:r>
              <a:rPr lang="en-US" i="1" u="sng" dirty="0" err="1">
                <a:ea typeface="Calibri"/>
                <a:cs typeface="Calibri"/>
              </a:rPr>
              <a:t>hebben</a:t>
            </a:r>
            <a:r>
              <a:rPr lang="en-US" i="1" u="sng" dirty="0">
                <a:ea typeface="Calibri"/>
                <a:cs typeface="Calibri"/>
              </a:rPr>
              <a:t> we al </a:t>
            </a:r>
            <a:r>
              <a:rPr lang="en-US" i="1" dirty="0">
                <a:ea typeface="Calibri"/>
                <a:cs typeface="Calibri"/>
              </a:rPr>
              <a:t>in de </a:t>
            </a:r>
            <a:r>
              <a:rPr lang="en-US" i="1" dirty="0" err="1">
                <a:ea typeface="Calibri"/>
                <a:cs typeface="Calibri"/>
              </a:rPr>
              <a:t>regio</a:t>
            </a:r>
            <a:r>
              <a:rPr lang="en-US" i="1" dirty="0">
                <a:ea typeface="Calibri"/>
                <a:cs typeface="Calibri"/>
              </a:rPr>
              <a:t> om de </a:t>
            </a:r>
            <a:r>
              <a:rPr lang="en-US" i="1" dirty="0" err="1">
                <a:ea typeface="Calibri"/>
                <a:cs typeface="Calibri"/>
              </a:rPr>
              <a:t>clienten</a:t>
            </a:r>
            <a:r>
              <a:rPr lang="en-US" i="1" dirty="0">
                <a:ea typeface="Calibri"/>
                <a:cs typeface="Calibri"/>
              </a:rPr>
              <a:t> in het </a:t>
            </a:r>
            <a:r>
              <a:rPr lang="en-US" i="1" dirty="0" err="1">
                <a:ea typeface="Calibri"/>
                <a:cs typeface="Calibri"/>
              </a:rPr>
              <a:t>grensvlak</a:t>
            </a:r>
            <a:r>
              <a:rPr lang="en-US" i="1" dirty="0">
                <a:ea typeface="Calibri"/>
                <a:cs typeface="Calibri"/>
              </a:rPr>
              <a:t> VVT / GGZ </a:t>
            </a:r>
            <a:r>
              <a:rPr lang="en-US" i="1" dirty="0" err="1">
                <a:ea typeface="Calibri"/>
                <a:cs typeface="Calibri"/>
              </a:rPr>
              <a:t>te</a:t>
            </a:r>
            <a:r>
              <a:rPr lang="en-US" i="1" dirty="0">
                <a:ea typeface="Calibri"/>
                <a:cs typeface="Calibri"/>
              </a:rPr>
              <a:t> </a:t>
            </a:r>
            <a:r>
              <a:rPr lang="en-US" i="1" dirty="0" err="1">
                <a:ea typeface="Calibri"/>
                <a:cs typeface="Calibri"/>
              </a:rPr>
              <a:t>ondersteunen</a:t>
            </a:r>
            <a:r>
              <a:rPr lang="en-US" i="1" dirty="0">
                <a:ea typeface="Calibri"/>
                <a:cs typeface="Calibri"/>
              </a:rPr>
              <a:t>?</a:t>
            </a:r>
          </a:p>
          <a:p>
            <a:pPr marL="0" indent="0">
              <a:buNone/>
            </a:pPr>
            <a:endParaRPr lang="en-US" dirty="0">
              <a:ea typeface="Calibri"/>
              <a:cs typeface="Calibri"/>
            </a:endParaRPr>
          </a:p>
          <a:p>
            <a:pPr marL="0" indent="0">
              <a:buNone/>
            </a:pPr>
            <a:r>
              <a:rPr lang="en-US" dirty="0" err="1">
                <a:ea typeface="Calibri"/>
                <a:cs typeface="Calibri"/>
              </a:rPr>
              <a:t>Observatie</a:t>
            </a:r>
            <a:r>
              <a:rPr lang="en-US" dirty="0">
                <a:ea typeface="Calibri"/>
                <a:cs typeface="Calibri"/>
              </a:rPr>
              <a:t> </a:t>
            </a:r>
            <a:r>
              <a:rPr lang="en-US" dirty="0" err="1">
                <a:ea typeface="Calibri"/>
                <a:cs typeface="Calibri"/>
              </a:rPr>
              <a:t>afdeling</a:t>
            </a:r>
            <a:r>
              <a:rPr lang="en-US" dirty="0">
                <a:ea typeface="Calibri"/>
                <a:cs typeface="Calibri"/>
              </a:rPr>
              <a:t> (</a:t>
            </a:r>
            <a:r>
              <a:rPr lang="en-US" dirty="0" err="1">
                <a:ea typeface="Calibri"/>
                <a:cs typeface="Calibri"/>
              </a:rPr>
              <a:t>oa</a:t>
            </a:r>
            <a:r>
              <a:rPr lang="en-US" dirty="0">
                <a:ea typeface="Calibri"/>
                <a:cs typeface="Calibri"/>
              </a:rPr>
              <a:t> </a:t>
            </a:r>
            <a:r>
              <a:rPr lang="en-US" dirty="0" err="1">
                <a:ea typeface="Calibri"/>
                <a:cs typeface="Calibri"/>
              </a:rPr>
              <a:t>Warande</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Vreeswijk</a:t>
            </a:r>
            <a:r>
              <a:rPr lang="en-US" dirty="0">
                <a:ea typeface="Calibri"/>
                <a:cs typeface="Calibri"/>
              </a:rPr>
              <a:t>)     	Expert Team </a:t>
            </a:r>
          </a:p>
          <a:p>
            <a:pPr marL="0" indent="0">
              <a:buNone/>
            </a:pPr>
            <a:endParaRPr lang="en-US" dirty="0">
              <a:ea typeface="Calibri"/>
              <a:cs typeface="Calibri"/>
            </a:endParaRPr>
          </a:p>
          <a:p>
            <a:pPr marL="0" indent="0">
              <a:buNone/>
            </a:pPr>
            <a:r>
              <a:rPr lang="en-US" dirty="0" err="1">
                <a:ea typeface="Calibri"/>
                <a:cs typeface="Calibri"/>
              </a:rPr>
              <a:t>Tijdelijke</a:t>
            </a:r>
            <a:r>
              <a:rPr lang="en-US" dirty="0">
                <a:ea typeface="Calibri"/>
                <a:cs typeface="Calibri"/>
              </a:rPr>
              <a:t> </a:t>
            </a:r>
            <a:r>
              <a:rPr lang="en-US" dirty="0" err="1">
                <a:ea typeface="Calibri"/>
                <a:cs typeface="Calibri"/>
              </a:rPr>
              <a:t>opname</a:t>
            </a:r>
            <a:r>
              <a:rPr lang="en-US" dirty="0">
                <a:ea typeface="Calibri"/>
                <a:cs typeface="Calibri"/>
              </a:rPr>
              <a:t> 				CCE		POH GGZ</a:t>
            </a:r>
          </a:p>
          <a:p>
            <a:pPr marL="0" indent="0">
              <a:buNone/>
            </a:pPr>
            <a:endParaRPr lang="en-US" dirty="0">
              <a:ea typeface="Calibri"/>
              <a:cs typeface="Calibri"/>
            </a:endParaRPr>
          </a:p>
          <a:p>
            <a:pPr marL="0" indent="0">
              <a:buNone/>
            </a:pPr>
            <a:r>
              <a:rPr lang="en-US" dirty="0">
                <a:ea typeface="Calibri"/>
                <a:cs typeface="Calibri"/>
              </a:rPr>
              <a:t>Diverse GGZ </a:t>
            </a:r>
            <a:r>
              <a:rPr lang="en-US" dirty="0" err="1">
                <a:ea typeface="Calibri"/>
                <a:cs typeface="Calibri"/>
              </a:rPr>
              <a:t>instellingen</a:t>
            </a:r>
            <a:r>
              <a:rPr lang="en-US" dirty="0">
                <a:ea typeface="Calibri"/>
                <a:cs typeface="Calibri"/>
              </a:rPr>
              <a:t> 		</a:t>
            </a:r>
            <a:r>
              <a:rPr lang="en-US" dirty="0" err="1">
                <a:ea typeface="Calibri"/>
                <a:cs typeface="Calibri"/>
              </a:rPr>
              <a:t>Crisisdienst</a:t>
            </a:r>
            <a:r>
              <a:rPr lang="en-US" dirty="0">
                <a:ea typeface="Calibri"/>
                <a:cs typeface="Calibri"/>
              </a:rPr>
              <a:t>   		</a:t>
            </a:r>
            <a:r>
              <a:rPr lang="en-US" dirty="0" err="1">
                <a:ea typeface="Calibri"/>
                <a:cs typeface="Calibri"/>
              </a:rPr>
              <a:t>Overleg</a:t>
            </a:r>
            <a:r>
              <a:rPr lang="en-US" dirty="0">
                <a:ea typeface="Calibri"/>
                <a:cs typeface="Calibri"/>
              </a:rPr>
              <a:t> SO of </a:t>
            </a:r>
            <a:r>
              <a:rPr lang="en-US" dirty="0" err="1">
                <a:ea typeface="Calibri"/>
                <a:cs typeface="Calibri"/>
              </a:rPr>
              <a:t>psychiater</a:t>
            </a:r>
            <a:endParaRPr lang="en-US" dirty="0">
              <a:ea typeface="Calibri"/>
              <a:cs typeface="Calibri"/>
            </a:endParaRPr>
          </a:p>
          <a:p>
            <a:pPr marL="0" indent="0">
              <a:buNone/>
            </a:pPr>
            <a:endParaRPr lang="en-US" dirty="0">
              <a:ea typeface="Calibri"/>
              <a:cs typeface="Calibri"/>
            </a:endParaRPr>
          </a:p>
          <a:p>
            <a:pPr marL="0" indent="0">
              <a:buNone/>
            </a:pPr>
            <a:r>
              <a:rPr lang="en-US" dirty="0" err="1">
                <a:ea typeface="Calibri"/>
                <a:cs typeface="Calibri"/>
              </a:rPr>
              <a:t>Mobiel</a:t>
            </a:r>
            <a:r>
              <a:rPr lang="en-US" dirty="0">
                <a:ea typeface="Calibri"/>
                <a:cs typeface="Calibri"/>
              </a:rPr>
              <a:t> </a:t>
            </a:r>
            <a:r>
              <a:rPr lang="en-US" dirty="0" err="1">
                <a:ea typeface="Calibri"/>
                <a:cs typeface="Calibri"/>
              </a:rPr>
              <a:t>Geriatrische</a:t>
            </a:r>
            <a:r>
              <a:rPr lang="en-US" dirty="0">
                <a:ea typeface="Calibri"/>
                <a:cs typeface="Calibri"/>
              </a:rPr>
              <a:t> Teams VVT 		ZCC		DZEP</a:t>
            </a:r>
          </a:p>
          <a:p>
            <a:pPr marL="0" indent="0">
              <a:buNone/>
            </a:pPr>
            <a:r>
              <a:rPr lang="en-US" dirty="0">
                <a:ea typeface="Calibri"/>
                <a:cs typeface="Calibri"/>
              </a:rPr>
              <a:t> </a:t>
            </a:r>
          </a:p>
        </p:txBody>
      </p:sp>
    </p:spTree>
    <p:extLst>
      <p:ext uri="{BB962C8B-B14F-4D97-AF65-F5344CB8AC3E}">
        <p14:creationId xmlns:p14="http://schemas.microsoft.com/office/powerpoint/2010/main" val="1873969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7F5F1-60DB-EF1F-6BB9-60B3377D5D07}"/>
              </a:ext>
            </a:extLst>
          </p:cNvPr>
          <p:cNvSpPr>
            <a:spLocks noGrp="1"/>
          </p:cNvSpPr>
          <p:nvPr>
            <p:ph type="title"/>
          </p:nvPr>
        </p:nvSpPr>
        <p:spPr>
          <a:xfrm>
            <a:off x="572493" y="238539"/>
            <a:ext cx="11018520" cy="1434415"/>
          </a:xfrm>
        </p:spPr>
        <p:txBody>
          <a:bodyPr anchor="b">
            <a:normAutofit/>
          </a:bodyPr>
          <a:lstStyle/>
          <a:p>
            <a:r>
              <a:rPr lang="en-US" sz="5400" dirty="0">
                <a:ea typeface="Calibri Light"/>
                <a:cs typeface="Calibri Light"/>
              </a:rPr>
              <a:t>Brainstorm </a:t>
            </a:r>
            <a:r>
              <a:rPr lang="en-US" sz="5400" dirty="0" err="1">
                <a:ea typeface="Calibri Light"/>
                <a:cs typeface="Calibri Light"/>
              </a:rPr>
              <a:t>uitkomsten</a:t>
            </a:r>
            <a:r>
              <a:rPr lang="en-US" sz="5400" dirty="0">
                <a:ea typeface="Calibri Light"/>
                <a:cs typeface="Calibri Light"/>
              </a:rPr>
              <a:t> </a:t>
            </a: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49E6C-2CC1-602A-0EB6-705B2B73E4F2}"/>
              </a:ext>
            </a:extLst>
          </p:cNvPr>
          <p:cNvSpPr>
            <a:spLocks noGrp="1"/>
          </p:cNvSpPr>
          <p:nvPr>
            <p:ph idx="1"/>
          </p:nvPr>
        </p:nvSpPr>
        <p:spPr>
          <a:xfrm>
            <a:off x="572492" y="2071316"/>
            <a:ext cx="11018519" cy="4119172"/>
          </a:xfrm>
        </p:spPr>
        <p:txBody>
          <a:bodyPr vert="horz" lIns="91440" tIns="45720" rIns="91440" bIns="45720" rtlCol="0" anchor="t">
            <a:normAutofit fontScale="92500" lnSpcReduction="10000"/>
          </a:bodyPr>
          <a:lstStyle/>
          <a:p>
            <a:pPr marL="0" indent="0">
              <a:buNone/>
            </a:pPr>
            <a:r>
              <a:rPr lang="en-US" i="1" u="sng" dirty="0">
                <a:ea typeface="Calibri"/>
                <a:cs typeface="Calibri"/>
              </a:rPr>
              <a:t>Wat </a:t>
            </a:r>
            <a:r>
              <a:rPr lang="en-US" i="1" u="sng" dirty="0" err="1">
                <a:ea typeface="Calibri"/>
                <a:cs typeface="Calibri"/>
              </a:rPr>
              <a:t>willen</a:t>
            </a:r>
            <a:r>
              <a:rPr lang="en-US" i="1" u="sng" dirty="0">
                <a:ea typeface="Calibri"/>
                <a:cs typeface="Calibri"/>
              </a:rPr>
              <a:t> we </a:t>
            </a:r>
            <a:r>
              <a:rPr lang="en-US" i="1" u="sng" dirty="0" err="1">
                <a:ea typeface="Calibri"/>
                <a:cs typeface="Calibri"/>
              </a:rPr>
              <a:t>hebben</a:t>
            </a:r>
            <a:r>
              <a:rPr lang="en-US" i="1" u="sng" dirty="0">
                <a:ea typeface="Calibri"/>
                <a:cs typeface="Calibri"/>
              </a:rPr>
              <a:t> </a:t>
            </a:r>
            <a:r>
              <a:rPr lang="en-US" i="1" dirty="0">
                <a:ea typeface="Calibri"/>
                <a:cs typeface="Calibri"/>
              </a:rPr>
              <a:t>in de </a:t>
            </a:r>
            <a:r>
              <a:rPr lang="en-US" i="1" dirty="0" err="1">
                <a:ea typeface="Calibri"/>
                <a:cs typeface="Calibri"/>
              </a:rPr>
              <a:t>regio</a:t>
            </a:r>
            <a:r>
              <a:rPr lang="en-US" i="1" dirty="0">
                <a:ea typeface="Calibri"/>
                <a:cs typeface="Calibri"/>
              </a:rPr>
              <a:t> om de </a:t>
            </a:r>
            <a:r>
              <a:rPr lang="en-US" i="1" dirty="0" err="1">
                <a:ea typeface="Calibri"/>
                <a:cs typeface="Calibri"/>
              </a:rPr>
              <a:t>clienten</a:t>
            </a:r>
            <a:r>
              <a:rPr lang="en-US" i="1" dirty="0">
                <a:ea typeface="Calibri"/>
                <a:cs typeface="Calibri"/>
              </a:rPr>
              <a:t> in het </a:t>
            </a:r>
            <a:r>
              <a:rPr lang="en-US" i="1" dirty="0" err="1">
                <a:ea typeface="Calibri"/>
                <a:cs typeface="Calibri"/>
              </a:rPr>
              <a:t>grensvlak</a:t>
            </a:r>
            <a:r>
              <a:rPr lang="en-US" i="1" dirty="0">
                <a:ea typeface="Calibri"/>
                <a:cs typeface="Calibri"/>
              </a:rPr>
              <a:t> VVT / GGZ </a:t>
            </a:r>
            <a:r>
              <a:rPr lang="en-US" i="1" dirty="0" err="1">
                <a:ea typeface="Calibri"/>
                <a:cs typeface="Calibri"/>
              </a:rPr>
              <a:t>te</a:t>
            </a:r>
            <a:r>
              <a:rPr lang="en-US" i="1" dirty="0">
                <a:ea typeface="Calibri"/>
                <a:cs typeface="Calibri"/>
              </a:rPr>
              <a:t> </a:t>
            </a:r>
            <a:r>
              <a:rPr lang="en-US" i="1" dirty="0" err="1">
                <a:ea typeface="Calibri"/>
                <a:cs typeface="Calibri"/>
              </a:rPr>
              <a:t>ondersteunen</a:t>
            </a:r>
            <a:r>
              <a:rPr lang="en-US" i="1" dirty="0">
                <a:ea typeface="Calibri"/>
                <a:cs typeface="Calibri"/>
              </a:rPr>
              <a:t>? </a:t>
            </a:r>
          </a:p>
          <a:p>
            <a:pPr marL="0" indent="0">
              <a:buNone/>
            </a:pPr>
            <a:r>
              <a:rPr lang="en-US" dirty="0">
                <a:ea typeface="Calibri"/>
                <a:cs typeface="Calibri"/>
              </a:rPr>
              <a:t>			</a:t>
            </a:r>
            <a:r>
              <a:rPr lang="en-US" sz="2400" dirty="0" err="1">
                <a:ea typeface="Calibri"/>
                <a:cs typeface="Calibri"/>
              </a:rPr>
              <a:t>Behandelen</a:t>
            </a:r>
            <a:r>
              <a:rPr lang="en-US" sz="2400" dirty="0">
                <a:ea typeface="Calibri"/>
                <a:cs typeface="Calibri"/>
              </a:rPr>
              <a:t> </a:t>
            </a:r>
            <a:r>
              <a:rPr lang="en-US" sz="2400" dirty="0" err="1">
                <a:ea typeface="Calibri"/>
                <a:cs typeface="Calibri"/>
              </a:rPr>
              <a:t>zonder</a:t>
            </a:r>
            <a:r>
              <a:rPr lang="en-US" sz="2400" dirty="0">
                <a:ea typeface="Calibri"/>
                <a:cs typeface="Calibri"/>
              </a:rPr>
              <a:t> label (</a:t>
            </a:r>
            <a:r>
              <a:rPr lang="en-US" sz="2400" dirty="0" err="1">
                <a:ea typeface="Calibri"/>
                <a:cs typeface="Calibri"/>
              </a:rPr>
              <a:t>Zilveren</a:t>
            </a:r>
            <a:r>
              <a:rPr lang="en-US" sz="2400" dirty="0">
                <a:ea typeface="Calibri"/>
                <a:cs typeface="Calibri"/>
              </a:rPr>
              <a:t> </a:t>
            </a:r>
            <a:r>
              <a:rPr lang="en-US" sz="2400" dirty="0" err="1">
                <a:ea typeface="Calibri"/>
                <a:cs typeface="Calibri"/>
              </a:rPr>
              <a:t>Kruis</a:t>
            </a:r>
            <a:r>
              <a:rPr lang="en-US" sz="2400" dirty="0">
                <a:ea typeface="Calibri"/>
                <a:cs typeface="Calibri"/>
              </a:rPr>
              <a:t>). Incl. </a:t>
            </a:r>
            <a:r>
              <a:rPr lang="en-US" sz="2400" dirty="0" err="1">
                <a:ea typeface="Calibri"/>
                <a:cs typeface="Calibri"/>
              </a:rPr>
              <a:t>crisisopname</a:t>
            </a:r>
            <a:endParaRPr lang="en-US" sz="2400" dirty="0">
              <a:ea typeface="Calibri"/>
              <a:cs typeface="Calibri"/>
            </a:endParaRPr>
          </a:p>
          <a:p>
            <a:pPr marL="0" indent="0">
              <a:buNone/>
            </a:pPr>
            <a:endParaRPr lang="en-US" sz="2400" dirty="0">
              <a:ea typeface="Calibri"/>
              <a:cs typeface="Calibri"/>
            </a:endParaRPr>
          </a:p>
          <a:p>
            <a:pPr marL="0" indent="0">
              <a:buNone/>
            </a:pPr>
            <a:r>
              <a:rPr lang="en-US" sz="2400" dirty="0">
                <a:ea typeface="Calibri"/>
                <a:cs typeface="Calibri"/>
              </a:rPr>
              <a:t>Meer </a:t>
            </a:r>
            <a:r>
              <a:rPr lang="en-US" sz="2400" dirty="0" err="1">
                <a:ea typeface="Calibri"/>
                <a:cs typeface="Calibri"/>
              </a:rPr>
              <a:t>gecentraliseerd</a:t>
            </a:r>
            <a:r>
              <a:rPr lang="en-US" sz="2400" dirty="0">
                <a:ea typeface="Calibri"/>
                <a:cs typeface="Calibri"/>
              </a:rPr>
              <a:t> 		</a:t>
            </a:r>
            <a:r>
              <a:rPr lang="en-US" sz="2400" dirty="0" err="1">
                <a:ea typeface="Calibri"/>
                <a:cs typeface="Calibri"/>
              </a:rPr>
              <a:t>Meldpunt</a:t>
            </a:r>
            <a:r>
              <a:rPr lang="en-US" sz="2400" dirty="0">
                <a:ea typeface="Calibri"/>
                <a:cs typeface="Calibri"/>
              </a:rPr>
              <a:t> </a:t>
            </a:r>
            <a:r>
              <a:rPr lang="en-US" sz="2400" dirty="0" err="1">
                <a:ea typeface="Calibri"/>
                <a:cs typeface="Calibri"/>
              </a:rPr>
              <a:t>verwarde</a:t>
            </a:r>
            <a:r>
              <a:rPr lang="en-US" sz="2400" dirty="0">
                <a:ea typeface="Calibri"/>
                <a:cs typeface="Calibri"/>
              </a:rPr>
              <a:t> </a:t>
            </a:r>
            <a:r>
              <a:rPr lang="en-US" sz="2400" dirty="0" err="1">
                <a:ea typeface="Calibri"/>
                <a:cs typeface="Calibri"/>
              </a:rPr>
              <a:t>personen</a:t>
            </a:r>
            <a:r>
              <a:rPr lang="en-US" sz="2400" dirty="0">
                <a:ea typeface="Calibri"/>
                <a:cs typeface="Calibri"/>
              </a:rPr>
              <a:t>    </a:t>
            </a:r>
            <a:r>
              <a:rPr lang="en-US" sz="2400" dirty="0" err="1">
                <a:ea typeface="Calibri"/>
                <a:cs typeface="Calibri"/>
              </a:rPr>
              <a:t>Dagbehandeling</a:t>
            </a:r>
            <a:r>
              <a:rPr lang="en-US" sz="2400" dirty="0">
                <a:ea typeface="Calibri"/>
                <a:cs typeface="Calibri"/>
              </a:rPr>
              <a:t> 										</a:t>
            </a:r>
            <a:r>
              <a:rPr lang="en-US" sz="2400" dirty="0" err="1">
                <a:ea typeface="Calibri"/>
                <a:cs typeface="Calibri"/>
              </a:rPr>
              <a:t>dementie</a:t>
            </a:r>
            <a:r>
              <a:rPr lang="en-US" sz="2400" dirty="0">
                <a:ea typeface="Calibri"/>
                <a:cs typeface="Calibri"/>
              </a:rPr>
              <a:t>/</a:t>
            </a:r>
            <a:r>
              <a:rPr lang="en-US" sz="2400" dirty="0" err="1">
                <a:ea typeface="Calibri"/>
                <a:cs typeface="Calibri"/>
              </a:rPr>
              <a:t>psychiatrie</a:t>
            </a:r>
            <a:endParaRPr lang="en-US" sz="2400" dirty="0">
              <a:ea typeface="Calibri"/>
              <a:cs typeface="Calibri"/>
            </a:endParaRPr>
          </a:p>
          <a:p>
            <a:pPr marL="0" indent="0">
              <a:buNone/>
            </a:pPr>
            <a:endParaRPr lang="en-US" sz="2400" dirty="0">
              <a:ea typeface="Calibri"/>
              <a:cs typeface="Calibri"/>
            </a:endParaRPr>
          </a:p>
          <a:p>
            <a:pPr marL="0" indent="0">
              <a:buNone/>
            </a:pPr>
            <a:r>
              <a:rPr lang="en-US" sz="2400" dirty="0" err="1">
                <a:ea typeface="Calibri"/>
                <a:cs typeface="Calibri"/>
              </a:rPr>
              <a:t>Afdeling</a:t>
            </a:r>
            <a:r>
              <a:rPr lang="en-US" sz="2400" dirty="0">
                <a:ea typeface="Calibri"/>
                <a:cs typeface="Calibri"/>
              </a:rPr>
              <a:t> </a:t>
            </a:r>
            <a:r>
              <a:rPr lang="en-US" sz="2400" dirty="0" err="1">
                <a:ea typeface="Calibri"/>
                <a:cs typeface="Calibri"/>
              </a:rPr>
              <a:t>langdurige</a:t>
            </a:r>
            <a:r>
              <a:rPr lang="en-US" sz="2400" dirty="0">
                <a:ea typeface="Calibri"/>
                <a:cs typeface="Calibri"/>
              </a:rPr>
              <a:t> </a:t>
            </a:r>
            <a:r>
              <a:rPr lang="en-US" sz="2400" dirty="0" err="1">
                <a:ea typeface="Calibri"/>
                <a:cs typeface="Calibri"/>
              </a:rPr>
              <a:t>psychiatrie</a:t>
            </a:r>
            <a:r>
              <a:rPr lang="en-US" sz="2400" dirty="0">
                <a:ea typeface="Calibri"/>
                <a:cs typeface="Calibri"/>
              </a:rPr>
              <a:t> in VVT	     </a:t>
            </a:r>
            <a:r>
              <a:rPr lang="en-US" sz="2400" dirty="0" err="1">
                <a:ea typeface="Calibri"/>
                <a:cs typeface="Calibri"/>
              </a:rPr>
              <a:t>Soepele</a:t>
            </a:r>
            <a:r>
              <a:rPr lang="en-US" sz="2400" dirty="0">
                <a:ea typeface="Calibri"/>
                <a:cs typeface="Calibri"/>
              </a:rPr>
              <a:t> </a:t>
            </a:r>
            <a:r>
              <a:rPr lang="en-US" sz="2400" dirty="0" err="1">
                <a:ea typeface="Calibri"/>
                <a:cs typeface="Calibri"/>
              </a:rPr>
              <a:t>geografische</a:t>
            </a:r>
            <a:r>
              <a:rPr lang="en-US" sz="2400" dirty="0">
                <a:ea typeface="Calibri"/>
                <a:cs typeface="Calibri"/>
              </a:rPr>
              <a:t> </a:t>
            </a:r>
            <a:r>
              <a:rPr lang="en-US" sz="2400" dirty="0" err="1">
                <a:ea typeface="Calibri"/>
                <a:cs typeface="Calibri"/>
              </a:rPr>
              <a:t>lijnen</a:t>
            </a:r>
            <a:endParaRPr lang="en-US" sz="2400" dirty="0">
              <a:ea typeface="Calibri"/>
              <a:cs typeface="Calibri"/>
            </a:endParaRPr>
          </a:p>
          <a:p>
            <a:pPr marL="0" indent="0">
              <a:buNone/>
            </a:pPr>
            <a:endParaRPr lang="en-US" sz="2400" dirty="0">
              <a:ea typeface="Calibri"/>
              <a:cs typeface="Calibri"/>
            </a:endParaRPr>
          </a:p>
          <a:p>
            <a:pPr marL="0" indent="0">
              <a:buNone/>
            </a:pPr>
            <a:r>
              <a:rPr lang="en-US" sz="2400" dirty="0" err="1">
                <a:ea typeface="Calibri"/>
                <a:cs typeface="Calibri"/>
              </a:rPr>
              <a:t>Coordinatie</a:t>
            </a:r>
            <a:r>
              <a:rPr lang="en-US" sz="2400" dirty="0">
                <a:ea typeface="Calibri"/>
                <a:cs typeface="Calibri"/>
              </a:rPr>
              <a:t> punt </a:t>
            </a:r>
            <a:r>
              <a:rPr lang="en-US" sz="2400" dirty="0" err="1">
                <a:ea typeface="Calibri"/>
                <a:cs typeface="Calibri"/>
              </a:rPr>
              <a:t>complexe</a:t>
            </a:r>
            <a:r>
              <a:rPr lang="en-US" sz="2400" dirty="0">
                <a:ea typeface="Calibri"/>
                <a:cs typeface="Calibri"/>
              </a:rPr>
              <a:t> </a:t>
            </a:r>
            <a:r>
              <a:rPr lang="en-US" sz="2400" dirty="0" err="1">
                <a:ea typeface="Calibri"/>
                <a:cs typeface="Calibri"/>
              </a:rPr>
              <a:t>hulpvraag</a:t>
            </a:r>
            <a:r>
              <a:rPr lang="en-US" sz="2400" dirty="0">
                <a:ea typeface="Calibri"/>
                <a:cs typeface="Calibri"/>
              </a:rPr>
              <a:t>        </a:t>
            </a:r>
            <a:r>
              <a:rPr lang="en-US" sz="2400" dirty="0" err="1">
                <a:ea typeface="Calibri"/>
                <a:cs typeface="Calibri"/>
              </a:rPr>
              <a:t>Telefonische</a:t>
            </a:r>
            <a:r>
              <a:rPr lang="en-US" sz="2400" dirty="0">
                <a:ea typeface="Calibri"/>
                <a:cs typeface="Calibri"/>
              </a:rPr>
              <a:t> GGZ </a:t>
            </a:r>
            <a:r>
              <a:rPr lang="en-US" sz="2400" dirty="0" err="1">
                <a:ea typeface="Calibri"/>
                <a:cs typeface="Calibri"/>
              </a:rPr>
              <a:t>consultatie</a:t>
            </a:r>
            <a:endParaRPr lang="en-US" sz="2400" dirty="0">
              <a:ea typeface="Calibri"/>
              <a:cs typeface="Calibri"/>
            </a:endParaRPr>
          </a:p>
        </p:txBody>
      </p:sp>
    </p:spTree>
    <p:extLst>
      <p:ext uri="{BB962C8B-B14F-4D97-AF65-F5344CB8AC3E}">
        <p14:creationId xmlns:p14="http://schemas.microsoft.com/office/powerpoint/2010/main" val="3397669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C570B-893B-97F7-6829-61D97622480D}"/>
              </a:ext>
            </a:extLst>
          </p:cNvPr>
          <p:cNvSpPr>
            <a:spLocks noGrp="1"/>
          </p:cNvSpPr>
          <p:nvPr>
            <p:ph type="title"/>
          </p:nvPr>
        </p:nvSpPr>
        <p:spPr>
          <a:xfrm>
            <a:off x="640080" y="325369"/>
            <a:ext cx="4368602" cy="1956841"/>
          </a:xfrm>
        </p:spPr>
        <p:txBody>
          <a:bodyPr anchor="b">
            <a:normAutofit/>
          </a:bodyPr>
          <a:lstStyle/>
          <a:p>
            <a:r>
              <a:rPr lang="en-US" sz="5400" dirty="0" err="1"/>
              <a:t>Aanbevelingen</a:t>
            </a:r>
            <a:endParaRPr lang="en-US" sz="5400" dirty="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079C7E-0763-30E0-F277-B31DC34BE6D7}"/>
              </a:ext>
            </a:extLst>
          </p:cNvPr>
          <p:cNvSpPr>
            <a:spLocks noGrp="1"/>
          </p:cNvSpPr>
          <p:nvPr>
            <p:ph idx="1"/>
          </p:nvPr>
        </p:nvSpPr>
        <p:spPr>
          <a:xfrm>
            <a:off x="640081" y="2872899"/>
            <a:ext cx="4124959" cy="3318605"/>
          </a:xfrm>
        </p:spPr>
        <p:txBody>
          <a:bodyPr vert="horz" lIns="91440" tIns="45720" rIns="91440" bIns="45720" rtlCol="0" anchor="t">
            <a:normAutofit fontScale="92500" lnSpcReduction="10000"/>
          </a:bodyPr>
          <a:lstStyle/>
          <a:p>
            <a:pPr marL="0" indent="0">
              <a:buNone/>
            </a:pPr>
            <a:r>
              <a:rPr lang="nl-NL" sz="2000" dirty="0"/>
              <a:t>Wat is het beste voor deze cliënt? (</a:t>
            </a:r>
            <a:r>
              <a:rPr lang="nl-NL" sz="2000" dirty="0" err="1"/>
              <a:t>ipv</a:t>
            </a:r>
            <a:r>
              <a:rPr lang="nl-NL" sz="2000" dirty="0"/>
              <a:t>. Wat staat op de voorgrond)</a:t>
            </a:r>
          </a:p>
          <a:p>
            <a:pPr marL="0" indent="0">
              <a:buNone/>
            </a:pPr>
            <a:endParaRPr lang="nl-NL" sz="2000" dirty="0"/>
          </a:p>
          <a:p>
            <a:pPr marL="0" indent="0">
              <a:buNone/>
            </a:pPr>
            <a:r>
              <a:rPr lang="nl-NL" sz="2000" dirty="0"/>
              <a:t>Bij twijfel: gerichte observatie inzetten. Dit kan thuis maar bijv. ook vanuit observatie / diagnostiek afdeling</a:t>
            </a:r>
          </a:p>
          <a:p>
            <a:pPr marL="0" indent="0">
              <a:buNone/>
            </a:pPr>
            <a:endParaRPr lang="nl-NL" sz="2000" dirty="0"/>
          </a:p>
          <a:p>
            <a:pPr marL="0" indent="0">
              <a:buNone/>
            </a:pPr>
            <a:r>
              <a:rPr lang="nl-NL" sz="2000" dirty="0"/>
              <a:t>DUO consulten VVT / GGZ</a:t>
            </a:r>
          </a:p>
          <a:p>
            <a:pPr marL="0" indent="0">
              <a:buNone/>
            </a:pPr>
            <a:endParaRPr lang="nl-NL" sz="2000" dirty="0"/>
          </a:p>
          <a:p>
            <a:pPr marL="0" indent="0">
              <a:buNone/>
            </a:pPr>
            <a:r>
              <a:rPr lang="nl-NL" sz="2000" dirty="0"/>
              <a:t>Elkaar kennen</a:t>
            </a:r>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pic>
        <p:nvPicPr>
          <p:cNvPr id="5" name="Picture 4" descr="Gloeilamp op een gele achtergrond met geschetste lichtbundels en een kabel">
            <a:extLst>
              <a:ext uri="{FF2B5EF4-FFF2-40B4-BE49-F238E27FC236}">
                <a16:creationId xmlns:a16="http://schemas.microsoft.com/office/drawing/2014/main" id="{228637F1-C987-D75C-B6FC-9369D27279C1}"/>
              </a:ext>
            </a:extLst>
          </p:cNvPr>
          <p:cNvPicPr>
            <a:picLocks noChangeAspect="1"/>
          </p:cNvPicPr>
          <p:nvPr/>
        </p:nvPicPr>
        <p:blipFill rotWithShape="1">
          <a:blip r:embed="rId2"/>
          <a:srcRect l="383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684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3AA7E9-0CAA-4FCE-827D-AD38B110682C}"/>
              </a:ext>
            </a:extLst>
          </p:cNvPr>
          <p:cNvSpPr>
            <a:spLocks noGrp="1"/>
          </p:cNvSpPr>
          <p:nvPr>
            <p:ph type="ctrTitle"/>
          </p:nvPr>
        </p:nvSpPr>
        <p:spPr>
          <a:xfrm>
            <a:off x="468617" y="675713"/>
            <a:ext cx="4966983" cy="3433431"/>
          </a:xfrm>
        </p:spPr>
        <p:txBody>
          <a:bodyPr anchor="b">
            <a:normAutofit fontScale="90000"/>
          </a:bodyPr>
          <a:lstStyle/>
          <a:p>
            <a:pPr algn="l"/>
            <a:br>
              <a:rPr lang="nl-NL" sz="5400" dirty="0"/>
            </a:br>
            <a:br>
              <a:rPr lang="nl-NL" sz="5400" dirty="0"/>
            </a:br>
            <a:r>
              <a:rPr lang="nl-NL" sz="5400" dirty="0"/>
              <a:t>Bedankt voor jullie aandacht en inzet</a:t>
            </a:r>
            <a:br>
              <a:rPr lang="nl-NL" sz="5400" dirty="0"/>
            </a:br>
            <a:br>
              <a:rPr lang="nl-NL" sz="5400" dirty="0"/>
            </a:br>
            <a:r>
              <a:rPr lang="nl-NL" sz="4400" dirty="0" err="1"/>
              <a:t>ONZe</a:t>
            </a:r>
            <a:r>
              <a:rPr lang="nl-NL" sz="4400" dirty="0"/>
              <a:t> congres </a:t>
            </a:r>
            <a:br>
              <a:rPr lang="nl-NL" sz="4400" dirty="0"/>
            </a:br>
            <a:r>
              <a:rPr lang="nl-NL" sz="4400" dirty="0"/>
              <a:t>24 okt 2023</a:t>
            </a:r>
          </a:p>
        </p:txBody>
      </p:sp>
      <p:sp>
        <p:nvSpPr>
          <p:cNvPr id="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CABA9B-3CAB-C393-1172-151A26790244}"/>
              </a:ext>
            </a:extLst>
          </p:cNvPr>
          <p:cNvPicPr>
            <a:picLocks noChangeAspect="1"/>
          </p:cNvPicPr>
          <p:nvPr/>
        </p:nvPicPr>
        <p:blipFill rotWithShape="1">
          <a:blip r:embed="rId2"/>
          <a:srcRect t="302"/>
          <a:stretch/>
        </p:blipFill>
        <p:spPr>
          <a:xfrm>
            <a:off x="5311692" y="0"/>
            <a:ext cx="687878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07817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B6D0269-164E-42C0-AA97-EE491A826879}"/>
              </a:ext>
            </a:extLst>
          </p:cNvPr>
          <p:cNvPicPr>
            <a:picLocks noGrp="1" noChangeAspect="1"/>
          </p:cNvPicPr>
          <p:nvPr>
            <p:ph idx="1"/>
          </p:nvPr>
        </p:nvPicPr>
        <p:blipFill>
          <a:blip r:embed="rId2"/>
          <a:stretch>
            <a:fillRect/>
          </a:stretch>
        </p:blipFill>
        <p:spPr>
          <a:xfrm>
            <a:off x="328224" y="255190"/>
            <a:ext cx="11284656" cy="6347619"/>
          </a:xfrm>
          <a:prstGeom prst="rect">
            <a:avLst/>
          </a:prstGeom>
        </p:spPr>
      </p:pic>
    </p:spTree>
    <p:extLst>
      <p:ext uri="{BB962C8B-B14F-4D97-AF65-F5344CB8AC3E}">
        <p14:creationId xmlns:p14="http://schemas.microsoft.com/office/powerpoint/2010/main" val="2401172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49B71E-9EB3-4678-B993-66EC69BB35EE}"/>
              </a:ext>
            </a:extLst>
          </p:cNvPr>
          <p:cNvSpPr>
            <a:spLocks noGrp="1"/>
          </p:cNvSpPr>
          <p:nvPr>
            <p:ph type="title"/>
          </p:nvPr>
        </p:nvSpPr>
        <p:spPr>
          <a:xfrm>
            <a:off x="838200" y="365125"/>
            <a:ext cx="10515600" cy="1325563"/>
          </a:xfrm>
        </p:spPr>
        <p:txBody>
          <a:bodyPr>
            <a:normAutofit/>
          </a:bodyPr>
          <a:lstStyle/>
          <a:p>
            <a:r>
              <a:rPr lang="nl-NL" sz="5400" dirty="0"/>
              <a:t>Voorstellen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D00B00B-3F27-433F-8632-4BBC1070BDD8}"/>
              </a:ext>
            </a:extLst>
          </p:cNvPr>
          <p:cNvSpPr>
            <a:spLocks noGrp="1"/>
          </p:cNvSpPr>
          <p:nvPr>
            <p:ph idx="1"/>
          </p:nvPr>
        </p:nvSpPr>
        <p:spPr>
          <a:xfrm>
            <a:off x="838200" y="1929384"/>
            <a:ext cx="5883111" cy="4029486"/>
          </a:xfrm>
        </p:spPr>
        <p:txBody>
          <a:bodyPr vert="horz" lIns="91440" tIns="45720" rIns="91440" bIns="45720" rtlCol="0" anchor="t">
            <a:noAutofit/>
          </a:bodyPr>
          <a:lstStyle/>
          <a:p>
            <a:pPr marL="0" indent="0">
              <a:buNone/>
            </a:pPr>
            <a:r>
              <a:rPr lang="nl-NL" sz="2400" i="1" dirty="0" err="1"/>
              <a:t>Altrecht</a:t>
            </a:r>
            <a:br>
              <a:rPr lang="nl-NL" sz="2400" dirty="0"/>
            </a:br>
            <a:br>
              <a:rPr lang="nl-NL" sz="2400" dirty="0"/>
            </a:br>
            <a:r>
              <a:rPr lang="nl-NL" sz="2400" dirty="0" err="1"/>
              <a:t>Anjo</a:t>
            </a:r>
            <a:r>
              <a:rPr lang="nl-NL" sz="2400" dirty="0"/>
              <a:t> Hennevanger SPV-er</a:t>
            </a:r>
          </a:p>
          <a:p>
            <a:pPr marL="0" indent="0">
              <a:buNone/>
            </a:pPr>
            <a:r>
              <a:rPr lang="nl-NL" sz="2400" dirty="0"/>
              <a:t>Lotte Broos-Huinink  GZ-psycholoog</a:t>
            </a:r>
          </a:p>
          <a:p>
            <a:pPr marL="0" indent="0">
              <a:buNone/>
            </a:pPr>
            <a:endParaRPr lang="nl-NL" sz="2400" dirty="0"/>
          </a:p>
          <a:p>
            <a:pPr marL="0" indent="0">
              <a:buNone/>
            </a:pPr>
            <a:endParaRPr lang="nl-NL" sz="2400" dirty="0"/>
          </a:p>
          <a:p>
            <a:pPr marL="0" indent="0">
              <a:buNone/>
            </a:pPr>
            <a:r>
              <a:rPr lang="nl-NL" sz="2400" i="1" dirty="0"/>
              <a:t>Warande</a:t>
            </a:r>
          </a:p>
          <a:p>
            <a:pPr marL="0" indent="0">
              <a:buNone/>
            </a:pPr>
            <a:r>
              <a:rPr lang="nl-NL" sz="2400" dirty="0"/>
              <a:t>Paul Schmitz Specialist Ouderengeneeskunde</a:t>
            </a:r>
          </a:p>
          <a:p>
            <a:pPr marL="0" indent="0">
              <a:buNone/>
            </a:pPr>
            <a:r>
              <a:rPr lang="nl-NL" sz="2400" dirty="0"/>
              <a:t>Iris de Vos GZ-psycholoog</a:t>
            </a:r>
          </a:p>
        </p:txBody>
      </p:sp>
      <p:pic>
        <p:nvPicPr>
          <p:cNvPr id="7" name="Picture 2" descr="logo d altrecht - NedKAD">
            <a:extLst>
              <a:ext uri="{FF2B5EF4-FFF2-40B4-BE49-F238E27FC236}">
                <a16:creationId xmlns:a16="http://schemas.microsoft.com/office/drawing/2014/main" id="{50BC0267-18B8-42EC-BB53-52CAF338A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075" y="1929384"/>
            <a:ext cx="3852041" cy="1923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arande - Verkiezingskrant Zeist">
            <a:extLst>
              <a:ext uri="{FF2B5EF4-FFF2-40B4-BE49-F238E27FC236}">
                <a16:creationId xmlns:a16="http://schemas.microsoft.com/office/drawing/2014/main" id="{41462D5B-8A7B-4052-81A2-E68631254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2431" y="4013759"/>
            <a:ext cx="3095841" cy="185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448070-F631-4590-8040-3322D70AB88A}"/>
              </a:ext>
            </a:extLst>
          </p:cNvPr>
          <p:cNvSpPr>
            <a:spLocks noGrp="1"/>
          </p:cNvSpPr>
          <p:nvPr>
            <p:ph type="title"/>
          </p:nvPr>
        </p:nvSpPr>
        <p:spPr>
          <a:xfrm>
            <a:off x="635000" y="640823"/>
            <a:ext cx="3418659" cy="5583148"/>
          </a:xfrm>
        </p:spPr>
        <p:txBody>
          <a:bodyPr anchor="ctr">
            <a:normAutofit/>
          </a:bodyPr>
          <a:lstStyle/>
          <a:p>
            <a:r>
              <a:rPr lang="nl-NL" sz="5400" dirty="0"/>
              <a:t>Grensvlak VVT / GGZ</a:t>
            </a:r>
            <a:br>
              <a:rPr lang="nl-NL" sz="5400" dirty="0"/>
            </a:br>
            <a:br>
              <a:rPr lang="nl-NL" sz="5400" dirty="0"/>
            </a:br>
            <a:endParaRPr lang="nl-NL" sz="5400" dirty="0"/>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1A7BF7ED-8450-4E19-9ACD-164A86D08E5B}"/>
              </a:ext>
            </a:extLst>
          </p:cNvPr>
          <p:cNvSpPr>
            <a:spLocks noGrp="1"/>
          </p:cNvSpPr>
          <p:nvPr>
            <p:ph idx="1"/>
          </p:nvPr>
        </p:nvSpPr>
        <p:spPr>
          <a:xfrm>
            <a:off x="4768564" y="1913323"/>
            <a:ext cx="6788436" cy="3117080"/>
          </a:xfrm>
        </p:spPr>
        <p:txBody>
          <a:bodyPr vert="horz" lIns="91440" tIns="45720" rIns="91440" bIns="45720" rtlCol="0" anchor="t">
            <a:normAutofit/>
          </a:bodyPr>
          <a:lstStyle/>
          <a:p>
            <a:pPr marL="0" indent="0">
              <a:buNone/>
            </a:pPr>
            <a:r>
              <a:rPr lang="nl-NL" dirty="0">
                <a:latin typeface="Arial" panose="020B0604020202020204" pitchFamily="34" charset="0"/>
                <a:cs typeface="Arial" panose="020B0604020202020204" pitchFamily="34" charset="0"/>
              </a:rPr>
              <a:t>Doel van deze workshop:</a:t>
            </a:r>
          </a:p>
          <a:p>
            <a:pPr marL="0" indent="0">
              <a:buNone/>
            </a:pPr>
            <a:endParaRPr lang="nl-NL" sz="2400" i="1" dirty="0">
              <a:solidFill>
                <a:srgbClr val="EACE0F"/>
              </a:solidFill>
              <a:latin typeface="Arial" panose="020B0604020202020204" pitchFamily="34" charset="0"/>
              <a:cs typeface="Arial" panose="020B0604020202020204" pitchFamily="34" charset="0"/>
            </a:endParaRPr>
          </a:p>
          <a:p>
            <a:pPr marL="457200" indent="-457200">
              <a:buAutoNum type="arabicParenR"/>
            </a:pPr>
            <a:r>
              <a:rPr lang="nl-NL" sz="2400" i="1" dirty="0">
                <a:latin typeface="Arial" panose="020B0604020202020204" pitchFamily="34" charset="0"/>
                <a:cs typeface="Arial" panose="020B0604020202020204" pitchFamily="34" charset="0"/>
              </a:rPr>
              <a:t>Begrip over hoe het ‘’grijze gebied’’ is ontstaan</a:t>
            </a:r>
          </a:p>
          <a:p>
            <a:pPr marL="0" indent="0">
              <a:buNone/>
            </a:pPr>
            <a:endParaRPr lang="nl-NL" sz="2400" i="1" dirty="0">
              <a:latin typeface="Arial" panose="020B0604020202020204" pitchFamily="34" charset="0"/>
              <a:cs typeface="Arial" panose="020B0604020202020204" pitchFamily="34" charset="0"/>
            </a:endParaRPr>
          </a:p>
          <a:p>
            <a:pPr marL="0" indent="0">
              <a:buNone/>
            </a:pPr>
            <a:r>
              <a:rPr lang="nl-NL" sz="2400" i="1" dirty="0">
                <a:latin typeface="Arial" panose="020B0604020202020204" pitchFamily="34" charset="0"/>
                <a:cs typeface="Arial" panose="020B0604020202020204" pitchFamily="34" charset="0"/>
              </a:rPr>
              <a:t>2) Aanzetten tot (denken over) creatieve oplossingen</a:t>
            </a:r>
          </a:p>
          <a:p>
            <a:pPr marL="283210" lvl="1" indent="0" defTabSz="566928">
              <a:spcBef>
                <a:spcPts val="310"/>
              </a:spcBef>
              <a:buNone/>
            </a:pPr>
            <a:endParaRPr lang="nl-NL" sz="1800" dirty="0"/>
          </a:p>
          <a:p>
            <a:pPr marL="424815" lvl="1" indent="-141605" defTabSz="566928">
              <a:spcBef>
                <a:spcPts val="310"/>
              </a:spcBef>
            </a:pPr>
            <a:endParaRPr lang="nl-NL" sz="1800" kern="1200" dirty="0">
              <a:solidFill>
                <a:schemeClr val="tx1"/>
              </a:solidFill>
              <a:latin typeface="+mn-lt"/>
              <a:ea typeface="Calibri" panose="020F0502020204030204"/>
              <a:cs typeface="Calibri" panose="020F0502020204030204"/>
            </a:endParaRPr>
          </a:p>
          <a:p>
            <a:pPr marL="0" indent="0">
              <a:buNone/>
            </a:pPr>
            <a:endParaRPr lang="nl-NL" sz="1800" dirty="0">
              <a:ea typeface="Calibri" panose="020F0502020204030204"/>
              <a:cs typeface="Calibri" panose="020F0502020204030204"/>
            </a:endParaRPr>
          </a:p>
        </p:txBody>
      </p:sp>
      <p:sp>
        <p:nvSpPr>
          <p:cNvPr id="7" name="Tijdelijke aanduiding voor inhoud 2">
            <a:extLst>
              <a:ext uri="{FF2B5EF4-FFF2-40B4-BE49-F238E27FC236}">
                <a16:creationId xmlns:a16="http://schemas.microsoft.com/office/drawing/2014/main" id="{DEB51365-1F0B-517B-A835-9FDA2C898298}"/>
              </a:ext>
            </a:extLst>
          </p:cNvPr>
          <p:cNvSpPr txBox="1">
            <a:spLocks/>
          </p:cNvSpPr>
          <p:nvPr/>
        </p:nvSpPr>
        <p:spPr>
          <a:xfrm>
            <a:off x="8312708" y="553862"/>
            <a:ext cx="3485658" cy="56680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66928">
              <a:spcBef>
                <a:spcPts val="620"/>
              </a:spcBef>
              <a:buNone/>
            </a:pPr>
            <a:endParaRPr lang="nl-NL" sz="2000" kern="1200" dirty="0">
              <a:solidFill>
                <a:schemeClr val="tx1"/>
              </a:solidFill>
              <a:latin typeface="+mn-lt"/>
              <a:ea typeface="Calibri" panose="020F0502020204030204"/>
              <a:cs typeface="Calibri" panose="020F0502020204030204"/>
            </a:endParaRPr>
          </a:p>
          <a:p>
            <a:pPr marL="424815" lvl="1" indent="-141605" defTabSz="566928">
              <a:spcBef>
                <a:spcPts val="310"/>
              </a:spcBef>
            </a:pPr>
            <a:endParaRPr lang="nl-NL" sz="2000" kern="1200" dirty="0">
              <a:solidFill>
                <a:schemeClr val="tx1"/>
              </a:solidFill>
              <a:latin typeface="+mn-lt"/>
              <a:ea typeface="Calibri" panose="020F0502020204030204"/>
              <a:cs typeface="Calibri" panose="020F0502020204030204"/>
            </a:endParaRPr>
          </a:p>
          <a:p>
            <a:pPr marL="0" indent="0">
              <a:buFont typeface="Arial" panose="020B0604020202020204" pitchFamily="34" charset="0"/>
              <a:buNone/>
            </a:pPr>
            <a:endParaRPr lang="nl-NL" sz="4000" dirty="0">
              <a:ea typeface="Calibri" panose="020F0502020204030204"/>
              <a:cs typeface="Calibri" panose="020F0502020204030204"/>
            </a:endParaRPr>
          </a:p>
        </p:txBody>
      </p:sp>
    </p:spTree>
    <p:extLst>
      <p:ext uri="{BB962C8B-B14F-4D97-AF65-F5344CB8AC3E}">
        <p14:creationId xmlns:p14="http://schemas.microsoft.com/office/powerpoint/2010/main" val="369294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448070-F631-4590-8040-3322D70AB88A}"/>
              </a:ext>
            </a:extLst>
          </p:cNvPr>
          <p:cNvSpPr>
            <a:spLocks noGrp="1"/>
          </p:cNvSpPr>
          <p:nvPr>
            <p:ph type="title"/>
          </p:nvPr>
        </p:nvSpPr>
        <p:spPr>
          <a:xfrm>
            <a:off x="635000" y="640823"/>
            <a:ext cx="3418659" cy="5583148"/>
          </a:xfrm>
        </p:spPr>
        <p:txBody>
          <a:bodyPr anchor="ctr">
            <a:normAutofit/>
          </a:bodyPr>
          <a:lstStyle/>
          <a:p>
            <a:r>
              <a:rPr lang="nl-NL" sz="5400" dirty="0"/>
              <a:t>Warande</a:t>
            </a:r>
            <a:br>
              <a:rPr lang="nl-NL" sz="5400" dirty="0"/>
            </a:br>
            <a:r>
              <a:rPr lang="nl-NL" sz="5400" dirty="0"/>
              <a:t>(VVT)  </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1A7BF7ED-8450-4E19-9ACD-164A86D08E5B}"/>
              </a:ext>
            </a:extLst>
          </p:cNvPr>
          <p:cNvSpPr>
            <a:spLocks noGrp="1"/>
          </p:cNvSpPr>
          <p:nvPr>
            <p:ph idx="1"/>
          </p:nvPr>
        </p:nvSpPr>
        <p:spPr>
          <a:xfrm>
            <a:off x="4741466" y="603628"/>
            <a:ext cx="4727654" cy="5650743"/>
          </a:xfrm>
        </p:spPr>
        <p:txBody>
          <a:bodyPr vert="horz" lIns="91440" tIns="45720" rIns="91440" bIns="45720" rtlCol="0" anchor="t">
            <a:normAutofit/>
          </a:bodyPr>
          <a:lstStyle/>
          <a:p>
            <a:pPr marL="0" indent="0">
              <a:buNone/>
            </a:pPr>
            <a:endParaRPr lang="nl-NL" sz="2400" dirty="0">
              <a:latin typeface="Arial" panose="020B0604020202020204" pitchFamily="34" charset="0"/>
              <a:cs typeface="Arial" panose="020B0604020202020204" pitchFamily="34" charset="0"/>
            </a:endParaRPr>
          </a:p>
          <a:p>
            <a:pPr marL="0" indent="0">
              <a:buNone/>
            </a:pPr>
            <a:r>
              <a:rPr lang="nl-NL" sz="2400" dirty="0">
                <a:latin typeface="Arial" panose="020B0604020202020204" pitchFamily="34" charset="0"/>
                <a:cs typeface="Arial" panose="020B0604020202020204" pitchFamily="34" charset="0"/>
              </a:rPr>
              <a:t>Intramuraal 755 plaatsen </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Psychogeriatrie </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Psychiatrie afdeling (20).</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Somatiek</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GZR revalidatie (30) </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Observatie/diagnostiek  (20)</a:t>
            </a:r>
          </a:p>
          <a:p>
            <a:pPr marL="0" indent="0">
              <a:buNone/>
            </a:pP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Drie locaties met (deels) antroposofische zorg </a:t>
            </a:r>
          </a:p>
          <a:p>
            <a:pPr marL="0" indent="0">
              <a:buNone/>
            </a:pPr>
            <a:r>
              <a:rPr lang="nl-NL" sz="2400" dirty="0">
                <a:latin typeface="Arial" panose="020B0604020202020204" pitchFamily="34" charset="0"/>
                <a:cs typeface="Arial" panose="020B0604020202020204" pitchFamily="34" charset="0"/>
              </a:rPr>
              <a:t>Mobiel Geriatrisch Team in Zeist, Houten en Bilthoven</a:t>
            </a:r>
          </a:p>
          <a:p>
            <a:pPr marL="0" indent="0">
              <a:buNone/>
            </a:pPr>
            <a:r>
              <a:rPr lang="nl-NL" sz="2400" dirty="0">
                <a:latin typeface="Arial" panose="020B0604020202020204" pitchFamily="34" charset="0"/>
                <a:cs typeface="Arial" panose="020B0604020202020204" pitchFamily="34" charset="0"/>
              </a:rPr>
              <a:t>Behandeldienst </a:t>
            </a:r>
            <a:r>
              <a:rPr lang="nl-NL" sz="2400">
                <a:latin typeface="Arial" panose="020B0604020202020204" pitchFamily="34" charset="0"/>
                <a:cs typeface="Arial" panose="020B0604020202020204" pitchFamily="34" charset="0"/>
              </a:rPr>
              <a:t>ruim 120 </a:t>
            </a:r>
            <a:r>
              <a:rPr lang="nl-NL" sz="2400" dirty="0">
                <a:latin typeface="Arial" panose="020B0604020202020204" pitchFamily="34" charset="0"/>
                <a:cs typeface="Arial" panose="020B0604020202020204" pitchFamily="34" charset="0"/>
              </a:rPr>
              <a:t>medewerkers</a:t>
            </a:r>
          </a:p>
          <a:p>
            <a:pPr marL="0" indent="0">
              <a:buNone/>
            </a:pPr>
            <a:endParaRPr lang="nl-NL" sz="1800" dirty="0">
              <a:ea typeface="Calibri" panose="020F0502020204030204"/>
              <a:cs typeface="Calibri" panose="020F0502020204030204"/>
            </a:endParaRPr>
          </a:p>
        </p:txBody>
      </p:sp>
      <p:pic>
        <p:nvPicPr>
          <p:cNvPr id="7" name="Picture 6" descr="Warande - Verkiezingskrant Zeist">
            <a:extLst>
              <a:ext uri="{FF2B5EF4-FFF2-40B4-BE49-F238E27FC236}">
                <a16:creationId xmlns:a16="http://schemas.microsoft.com/office/drawing/2014/main" id="{8BE637CD-A867-445A-AE05-71F9BD5FF9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160" y="2367839"/>
            <a:ext cx="3095841" cy="185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1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448070-F631-4590-8040-3322D70AB88A}"/>
              </a:ext>
            </a:extLst>
          </p:cNvPr>
          <p:cNvSpPr>
            <a:spLocks noGrp="1"/>
          </p:cNvSpPr>
          <p:nvPr>
            <p:ph type="title"/>
          </p:nvPr>
        </p:nvSpPr>
        <p:spPr>
          <a:xfrm>
            <a:off x="635000" y="640823"/>
            <a:ext cx="3418659" cy="5583148"/>
          </a:xfrm>
        </p:spPr>
        <p:txBody>
          <a:bodyPr anchor="ctr">
            <a:normAutofit/>
          </a:bodyPr>
          <a:lstStyle/>
          <a:p>
            <a:r>
              <a:rPr lang="nl-NL" sz="5400" dirty="0" err="1"/>
              <a:t>Altrecht</a:t>
            </a:r>
            <a:br>
              <a:rPr lang="nl-NL" sz="5400" dirty="0"/>
            </a:br>
            <a:r>
              <a:rPr lang="nl-NL" sz="5400" dirty="0"/>
              <a:t>(GGZ) </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1A7BF7ED-8450-4E19-9ACD-164A86D08E5B}"/>
              </a:ext>
            </a:extLst>
          </p:cNvPr>
          <p:cNvSpPr>
            <a:spLocks noGrp="1"/>
          </p:cNvSpPr>
          <p:nvPr>
            <p:ph idx="1"/>
          </p:nvPr>
        </p:nvSpPr>
        <p:spPr>
          <a:xfrm>
            <a:off x="4741466" y="603628"/>
            <a:ext cx="3235822" cy="5650743"/>
          </a:xfrm>
        </p:spPr>
        <p:txBody>
          <a:bodyPr vert="horz" lIns="91440" tIns="45720" rIns="91440" bIns="45720" rtlCol="0" anchor="t">
            <a:normAutofit/>
          </a:bodyPr>
          <a:lstStyle/>
          <a:p>
            <a:pPr marL="0" indent="0">
              <a:buNone/>
            </a:pPr>
            <a:endParaRPr lang="nl-NL" sz="2400" dirty="0">
              <a:latin typeface="Arial" panose="020B0604020202020204" pitchFamily="34" charset="0"/>
              <a:cs typeface="Arial" panose="020B0604020202020204" pitchFamily="34" charset="0"/>
            </a:endParaRPr>
          </a:p>
          <a:p>
            <a:pPr marL="0" indent="0">
              <a:buNone/>
            </a:pPr>
            <a:r>
              <a:rPr lang="nl-NL" sz="2400" dirty="0">
                <a:latin typeface="Arial" panose="020B0604020202020204" pitchFamily="34" charset="0"/>
                <a:cs typeface="Arial" panose="020B0604020202020204" pitchFamily="34" charset="0"/>
              </a:rPr>
              <a:t>Ouderenpsychiatrie van 60 tot 100</a:t>
            </a:r>
          </a:p>
          <a:p>
            <a:pPr marL="0" indent="0">
              <a:buNone/>
            </a:pPr>
            <a:endParaRPr lang="nl-NL" sz="2400" dirty="0">
              <a:latin typeface="Arial" panose="020B0604020202020204" pitchFamily="34" charset="0"/>
              <a:cs typeface="Arial" panose="020B0604020202020204" pitchFamily="34" charset="0"/>
            </a:endParaRPr>
          </a:p>
          <a:p>
            <a:pPr marL="0" indent="0">
              <a:buNone/>
            </a:pPr>
            <a:r>
              <a:rPr lang="nl-NL" sz="2400" dirty="0">
                <a:latin typeface="Arial" panose="020B0604020202020204" pitchFamily="34" charset="0"/>
                <a:cs typeface="Arial" panose="020B0604020202020204" pitchFamily="34" charset="0"/>
              </a:rPr>
              <a:t>Geen onderverdeling van specifieke ziektebeelden</a:t>
            </a:r>
          </a:p>
          <a:p>
            <a:pPr marL="0" indent="0">
              <a:buNone/>
            </a:pPr>
            <a:endParaRPr lang="nl-NL" sz="2400" dirty="0">
              <a:latin typeface="Arial" panose="020B0604020202020204" pitchFamily="34" charset="0"/>
              <a:cs typeface="Arial" panose="020B0604020202020204" pitchFamily="34" charset="0"/>
            </a:endParaRPr>
          </a:p>
          <a:p>
            <a:pPr marL="0" indent="0">
              <a:buNone/>
            </a:pPr>
            <a:r>
              <a:rPr lang="nl-NL" sz="2400" dirty="0">
                <a:latin typeface="Arial" panose="020B0604020202020204" pitchFamily="34" charset="0"/>
                <a:cs typeface="Arial" panose="020B0604020202020204" pitchFamily="34" charset="0"/>
              </a:rPr>
              <a:t>Crisisdienst, ambulant behandeling en kortdurend opname (van paar weken tot een jaar)</a:t>
            </a:r>
          </a:p>
          <a:p>
            <a:pPr marL="424815" lvl="1" indent="-141605" defTabSz="566928">
              <a:spcBef>
                <a:spcPts val="310"/>
              </a:spcBef>
            </a:pPr>
            <a:endParaRPr lang="nl-NL" sz="1800" kern="1200" dirty="0">
              <a:solidFill>
                <a:schemeClr val="tx1"/>
              </a:solidFill>
              <a:latin typeface="+mn-lt"/>
              <a:ea typeface="Calibri" panose="020F0502020204030204"/>
              <a:cs typeface="Calibri" panose="020F0502020204030204"/>
            </a:endParaRPr>
          </a:p>
          <a:p>
            <a:pPr marL="0" indent="0">
              <a:buNone/>
            </a:pPr>
            <a:endParaRPr lang="nl-NL" sz="1800" dirty="0">
              <a:ea typeface="Calibri" panose="020F0502020204030204"/>
              <a:cs typeface="Calibri" panose="020F0502020204030204"/>
            </a:endParaRPr>
          </a:p>
        </p:txBody>
      </p:sp>
      <p:pic>
        <p:nvPicPr>
          <p:cNvPr id="8" name="Picture 2" descr="logo d altrecht - NedKAD">
            <a:extLst>
              <a:ext uri="{FF2B5EF4-FFF2-40B4-BE49-F238E27FC236}">
                <a16:creationId xmlns:a16="http://schemas.microsoft.com/office/drawing/2014/main" id="{782C7DF6-B646-444B-86D1-BB89F594A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288" y="3839464"/>
            <a:ext cx="3852041" cy="192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09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49B71E-9EB3-4678-B993-66EC69BB35EE}"/>
              </a:ext>
            </a:extLst>
          </p:cNvPr>
          <p:cNvSpPr>
            <a:spLocks noGrp="1"/>
          </p:cNvSpPr>
          <p:nvPr>
            <p:ph type="title"/>
          </p:nvPr>
        </p:nvSpPr>
        <p:spPr>
          <a:xfrm>
            <a:off x="838200" y="365125"/>
            <a:ext cx="10515600" cy="1325563"/>
          </a:xfrm>
        </p:spPr>
        <p:txBody>
          <a:bodyPr>
            <a:normAutofit/>
          </a:bodyPr>
          <a:lstStyle/>
          <a:p>
            <a:r>
              <a:rPr lang="nl-NL" sz="5400" dirty="0"/>
              <a:t>Een stukje geschiedenis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D00B00B-3F27-433F-8632-4BBC1070BDD8}"/>
              </a:ext>
            </a:extLst>
          </p:cNvPr>
          <p:cNvSpPr>
            <a:spLocks noGrp="1"/>
          </p:cNvSpPr>
          <p:nvPr>
            <p:ph idx="1"/>
          </p:nvPr>
        </p:nvSpPr>
        <p:spPr>
          <a:xfrm>
            <a:off x="838200" y="1929384"/>
            <a:ext cx="10515600" cy="4029486"/>
          </a:xfrm>
        </p:spPr>
        <p:txBody>
          <a:bodyPr vert="horz" lIns="91440" tIns="45720" rIns="91440" bIns="45720" rtlCol="0" anchor="t">
            <a:noAutofit/>
          </a:bodyPr>
          <a:lstStyle/>
          <a:p>
            <a:pPr marL="0" indent="0">
              <a:buNone/>
            </a:pPr>
            <a:r>
              <a:rPr lang="nl-NL" sz="2400" i="1" dirty="0" err="1"/>
              <a:t>Altrecht</a:t>
            </a:r>
            <a:br>
              <a:rPr lang="nl-NL" sz="2400" dirty="0"/>
            </a:br>
            <a:r>
              <a:rPr lang="nl-NL" sz="2400" dirty="0"/>
              <a:t>2015  Afdeling cognitieve stoornissen gesloten. Geen opname mogelijkheid meer voor mensen met dementie i.c.m. ernstige gedragsproblematiek</a:t>
            </a:r>
          </a:p>
          <a:p>
            <a:pPr marL="0" indent="0">
              <a:buNone/>
            </a:pPr>
            <a:br>
              <a:rPr lang="nl-NL" sz="2400" dirty="0"/>
            </a:br>
            <a:r>
              <a:rPr lang="nl-NL" sz="2400" dirty="0"/>
              <a:t>Dementie casemanagers opgeleid </a:t>
            </a:r>
          </a:p>
          <a:p>
            <a:pPr marL="0" indent="0">
              <a:buNone/>
            </a:pPr>
            <a:r>
              <a:rPr lang="nl-NL" sz="2400" dirty="0"/>
              <a:t>Dubbel diagnose afdelingen gestart in de regio, </a:t>
            </a:r>
            <a:r>
              <a:rPr lang="nl-NL" sz="2400" dirty="0" err="1"/>
              <a:t>Careyn</a:t>
            </a:r>
            <a:r>
              <a:rPr lang="nl-NL" sz="2400" dirty="0"/>
              <a:t> </a:t>
            </a:r>
            <a:r>
              <a:rPr lang="nl-NL" sz="2400" dirty="0" err="1"/>
              <a:t>Rosendael</a:t>
            </a:r>
            <a:r>
              <a:rPr lang="nl-NL" sz="2400" dirty="0"/>
              <a:t>, Harmelen, Zonnehuis Doorn.</a:t>
            </a:r>
            <a:br>
              <a:rPr lang="nl-NL" sz="2400" dirty="0"/>
            </a:br>
            <a:endParaRPr lang="nl-NL" sz="2400" dirty="0">
              <a:latin typeface="Arial" panose="020B0604020202020204" pitchFamily="34" charset="0"/>
              <a:cs typeface="Arial" panose="020B0604020202020204" pitchFamily="34" charset="0"/>
            </a:endParaRPr>
          </a:p>
          <a:p>
            <a:pPr marL="0" indent="0">
              <a:buNone/>
            </a:pPr>
            <a:r>
              <a:rPr lang="nl-NL" sz="2400" i="1" dirty="0"/>
              <a:t>Warande</a:t>
            </a:r>
          </a:p>
          <a:p>
            <a:pPr marL="0" indent="0">
              <a:buNone/>
            </a:pPr>
            <a:r>
              <a:rPr lang="nl-NL" sz="2400" dirty="0"/>
              <a:t>2015    Verblijfsafdeling voor mensen met combi dementie en psychiatrie</a:t>
            </a:r>
          </a:p>
          <a:p>
            <a:pPr marL="457200" indent="-457200">
              <a:buAutoNum type="arabicPlain" startAt="2020"/>
            </a:pPr>
            <a:r>
              <a:rPr lang="nl-NL" sz="2400" dirty="0"/>
              <a:t>    Start Mobiel Geriatrisch Team </a:t>
            </a:r>
          </a:p>
          <a:p>
            <a:pPr marL="0" indent="0">
              <a:buNone/>
            </a:pPr>
            <a:endParaRPr lang="nl-NL" sz="2400" dirty="0"/>
          </a:p>
        </p:txBody>
      </p:sp>
    </p:spTree>
    <p:extLst>
      <p:ext uri="{BB962C8B-B14F-4D97-AF65-F5344CB8AC3E}">
        <p14:creationId xmlns:p14="http://schemas.microsoft.com/office/powerpoint/2010/main" val="358694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2DDEC0-5D77-42B3-A8C9-B1AD25CB23F5}"/>
              </a:ext>
            </a:extLst>
          </p:cNvPr>
          <p:cNvSpPr>
            <a:spLocks noGrp="1"/>
          </p:cNvSpPr>
          <p:nvPr>
            <p:ph type="title"/>
          </p:nvPr>
        </p:nvSpPr>
        <p:spPr>
          <a:xfrm>
            <a:off x="6665771" y="670602"/>
            <a:ext cx="4331619" cy="1092454"/>
          </a:xfrm>
        </p:spPr>
        <p:txBody>
          <a:bodyPr anchor="b">
            <a:normAutofit/>
          </a:bodyPr>
          <a:lstStyle/>
          <a:p>
            <a:r>
              <a:rPr lang="nl-NL" sz="3000" dirty="0"/>
              <a:t>Een stukje geschiedenis</a:t>
            </a:r>
          </a:p>
        </p:txBody>
      </p:sp>
      <p:pic>
        <p:nvPicPr>
          <p:cNvPr id="4" name="Picture 3" descr="Hand die een foto van het platteland vasthoudt">
            <a:extLst>
              <a:ext uri="{FF2B5EF4-FFF2-40B4-BE49-F238E27FC236}">
                <a16:creationId xmlns:a16="http://schemas.microsoft.com/office/drawing/2014/main" id="{7F0C26D3-B766-CAD6-53FE-50B840B84296}"/>
              </a:ext>
            </a:extLst>
          </p:cNvPr>
          <p:cNvPicPr>
            <a:picLocks noChangeAspect="1"/>
          </p:cNvPicPr>
          <p:nvPr/>
        </p:nvPicPr>
        <p:blipFill rotWithShape="1">
          <a:blip r:embed="rId3"/>
          <a:srcRect l="21465" r="26698" b="-1"/>
          <a:stretch/>
        </p:blipFill>
        <p:spPr>
          <a:xfrm>
            <a:off x="1194610" y="640080"/>
            <a:ext cx="4331619" cy="5577840"/>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C8914E0-3238-421F-B530-88DF3A0BB7BF}"/>
              </a:ext>
            </a:extLst>
          </p:cNvPr>
          <p:cNvSpPr>
            <a:spLocks noGrp="1"/>
          </p:cNvSpPr>
          <p:nvPr>
            <p:ph idx="1"/>
          </p:nvPr>
        </p:nvSpPr>
        <p:spPr>
          <a:xfrm>
            <a:off x="6739128" y="2664886"/>
            <a:ext cx="5005832" cy="3697306"/>
          </a:xfrm>
        </p:spPr>
        <p:txBody>
          <a:bodyPr anchor="t">
            <a:normAutofit fontScale="92500"/>
          </a:bodyPr>
          <a:lstStyle/>
          <a:p>
            <a:pPr marL="0" indent="0">
              <a:buNone/>
            </a:pPr>
            <a:r>
              <a:rPr lang="nl-NL" sz="2400" dirty="0"/>
              <a:t>Splitsing wetgeving 2020</a:t>
            </a:r>
          </a:p>
          <a:p>
            <a:pPr marL="0" indent="0">
              <a:buNone/>
            </a:pPr>
            <a:endParaRPr lang="nl-NL" sz="2000" dirty="0"/>
          </a:p>
          <a:p>
            <a:pPr marL="0" indent="0">
              <a:buNone/>
            </a:pPr>
            <a:r>
              <a:rPr lang="nl-NL" sz="2000" dirty="0"/>
              <a:t>VVT </a:t>
            </a:r>
            <a:r>
              <a:rPr lang="nl-NL" sz="2000" dirty="0">
                <a:sym typeface="Wingdings" panose="05000000000000000000" pitchFamily="2" charset="2"/>
              </a:rPr>
              <a:t> van BOPZ naar Wet Zorg en Dwang (WZD)</a:t>
            </a:r>
            <a:endParaRPr lang="nl-NL" sz="2000" dirty="0"/>
          </a:p>
          <a:p>
            <a:pPr marL="0" indent="0">
              <a:buNone/>
            </a:pPr>
            <a:endParaRPr lang="nl-NL" sz="2000" dirty="0"/>
          </a:p>
          <a:p>
            <a:pPr marL="0" indent="0">
              <a:buNone/>
            </a:pPr>
            <a:r>
              <a:rPr lang="nl-NL" sz="2000" dirty="0"/>
              <a:t>GGZ</a:t>
            </a:r>
            <a:r>
              <a:rPr lang="nl-NL" sz="2000" dirty="0">
                <a:sym typeface="Wingdings" panose="05000000000000000000" pitchFamily="2" charset="2"/>
              </a:rPr>
              <a:t> Wet verplichte geestelijke </a:t>
            </a:r>
            <a:r>
              <a:rPr lang="nl-NL" sz="2000" dirty="0" err="1">
                <a:sym typeface="Wingdings" panose="05000000000000000000" pitchFamily="2" charset="2"/>
              </a:rPr>
              <a:t>gezondheizorg</a:t>
            </a:r>
            <a:r>
              <a:rPr lang="nl-NL" sz="2000" dirty="0">
                <a:sym typeface="Wingdings" panose="05000000000000000000" pitchFamily="2" charset="2"/>
              </a:rPr>
              <a:t> (</a:t>
            </a:r>
            <a:r>
              <a:rPr lang="nl-NL" sz="2000" dirty="0" err="1">
                <a:sym typeface="Wingdings" panose="05000000000000000000" pitchFamily="2" charset="2"/>
              </a:rPr>
              <a:t>Wvggz</a:t>
            </a:r>
            <a:r>
              <a:rPr lang="nl-NL" sz="2000" dirty="0">
                <a:sym typeface="Wingdings" panose="05000000000000000000" pitchFamily="2" charset="2"/>
              </a:rPr>
              <a:t>)  Z</a:t>
            </a:r>
            <a:r>
              <a:rPr lang="nl-NL" sz="2000" dirty="0"/>
              <a:t>org Maatregel of Crisis Maatregel</a:t>
            </a:r>
          </a:p>
          <a:p>
            <a:pPr marL="0" indent="0">
              <a:buNone/>
            </a:pPr>
            <a:endParaRPr lang="nl-NL" sz="2000" dirty="0">
              <a:ea typeface="Calibri"/>
              <a:cs typeface="Calibri"/>
            </a:endParaRPr>
          </a:p>
          <a:p>
            <a:pPr marL="0" indent="0">
              <a:buNone/>
            </a:pPr>
            <a:r>
              <a:rPr lang="nl-NL" sz="2000" dirty="0">
                <a:ea typeface="Calibri"/>
                <a:cs typeface="Calibri"/>
              </a:rPr>
              <a:t>Wordt ingewikkeld als er </a:t>
            </a:r>
            <a:r>
              <a:rPr lang="nl-NL" sz="2000" dirty="0" err="1">
                <a:ea typeface="Calibri"/>
                <a:cs typeface="Calibri"/>
              </a:rPr>
              <a:t>onvrijwilligheid</a:t>
            </a:r>
            <a:r>
              <a:rPr lang="nl-NL" sz="2000" dirty="0">
                <a:ea typeface="Calibri"/>
                <a:cs typeface="Calibri"/>
              </a:rPr>
              <a:t> is</a:t>
            </a:r>
            <a:r>
              <a:rPr lang="nl-NL" sz="2000" dirty="0">
                <a:ea typeface="Calibri"/>
                <a:cs typeface="Calibri"/>
                <a:sym typeface="Wingdings" panose="05000000000000000000" pitchFamily="2" charset="2"/>
              </a:rPr>
              <a:t></a:t>
            </a:r>
          </a:p>
          <a:p>
            <a:pPr marL="0" indent="0">
              <a:buNone/>
            </a:pPr>
            <a:r>
              <a:rPr lang="nl-NL" sz="1900" dirty="0"/>
              <a:t>Zorg coördinatiecentrum (ZCC)</a:t>
            </a:r>
            <a:endParaRPr lang="nl-NL" sz="1900" dirty="0">
              <a:ea typeface="Calibri"/>
              <a:cs typeface="Calibri"/>
            </a:endParaRPr>
          </a:p>
        </p:txBody>
      </p:sp>
    </p:spTree>
    <p:extLst>
      <p:ext uri="{BB962C8B-B14F-4D97-AF65-F5344CB8AC3E}">
        <p14:creationId xmlns:p14="http://schemas.microsoft.com/office/powerpoint/2010/main" val="98302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49B71E-9EB3-4678-B993-66EC69BB35EE}"/>
              </a:ext>
            </a:extLst>
          </p:cNvPr>
          <p:cNvSpPr>
            <a:spLocks noGrp="1"/>
          </p:cNvSpPr>
          <p:nvPr>
            <p:ph type="title"/>
          </p:nvPr>
        </p:nvSpPr>
        <p:spPr>
          <a:xfrm>
            <a:off x="838200" y="365125"/>
            <a:ext cx="10515600" cy="1325563"/>
          </a:xfrm>
        </p:spPr>
        <p:txBody>
          <a:bodyPr>
            <a:normAutofit fontScale="90000"/>
          </a:bodyPr>
          <a:lstStyle/>
          <a:p>
            <a:r>
              <a:rPr lang="nl-NL" sz="5400" dirty="0"/>
              <a:t>Rapport evaluatie </a:t>
            </a:r>
            <a:r>
              <a:rPr lang="nl-NL" sz="5400" dirty="0" err="1"/>
              <a:t>Wvggz</a:t>
            </a:r>
            <a:r>
              <a:rPr lang="nl-NL" sz="5400" dirty="0"/>
              <a:t> / WZD (2021)</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D00B00B-3F27-433F-8632-4BBC1070BDD8}"/>
              </a:ext>
            </a:extLst>
          </p:cNvPr>
          <p:cNvSpPr>
            <a:spLocks noGrp="1"/>
          </p:cNvSpPr>
          <p:nvPr>
            <p:ph idx="1"/>
          </p:nvPr>
        </p:nvSpPr>
        <p:spPr>
          <a:xfrm>
            <a:off x="838200" y="1929384"/>
            <a:ext cx="10515600" cy="4029486"/>
          </a:xfrm>
        </p:spPr>
        <p:txBody>
          <a:bodyPr vert="horz" lIns="91440" tIns="45720" rIns="91440" bIns="45720" rtlCol="0" anchor="t">
            <a:noAutofit/>
          </a:bodyPr>
          <a:lstStyle/>
          <a:p>
            <a:endParaRPr lang="nl-NL" sz="2400" dirty="0"/>
          </a:p>
          <a:p>
            <a:r>
              <a:rPr lang="nl-NL" sz="2400" dirty="0"/>
              <a:t>Doel: Terugdringen van dwang - Versterken rechtsbescherming van cliënten</a:t>
            </a:r>
          </a:p>
          <a:p>
            <a:pPr marL="0" indent="0">
              <a:buNone/>
            </a:pPr>
            <a:endParaRPr lang="nl-NL" sz="2400" dirty="0"/>
          </a:p>
          <a:p>
            <a:pPr marL="0" indent="0">
              <a:buNone/>
            </a:pPr>
            <a:r>
              <a:rPr lang="nl-NL" sz="2400" dirty="0"/>
              <a:t>• Relatief veel cliënten met gecombineerde problematiek </a:t>
            </a:r>
          </a:p>
          <a:p>
            <a:pPr marL="0" indent="0">
              <a:buNone/>
            </a:pPr>
            <a:r>
              <a:rPr lang="nl-NL" sz="2400" dirty="0"/>
              <a:t>• Vrijwel geen zorgaanbieders die beide wetten uitvoeren </a:t>
            </a:r>
            <a:br>
              <a:rPr lang="nl-NL" sz="2400" dirty="0"/>
            </a:br>
            <a:br>
              <a:rPr lang="nl-NL" sz="2400" dirty="0"/>
            </a:br>
            <a:r>
              <a:rPr lang="nl-NL" sz="2400" dirty="0"/>
              <a:t>• Grensverkeer </a:t>
            </a:r>
            <a:r>
              <a:rPr lang="nl-NL" sz="2400" dirty="0" err="1"/>
              <a:t>Wvggz-Wzd</a:t>
            </a:r>
            <a:r>
              <a:rPr lang="nl-NL" sz="2400" dirty="0"/>
              <a:t> problematisch. Wetsevaluatie, deel 2: “De huidige </a:t>
            </a:r>
            <a:r>
              <a:rPr lang="nl-NL" sz="2400" dirty="0" err="1"/>
              <a:t>Wvggz</a:t>
            </a:r>
            <a:r>
              <a:rPr lang="nl-NL" sz="2400" dirty="0"/>
              <a:t> en de </a:t>
            </a:r>
            <a:r>
              <a:rPr lang="nl-NL" sz="2400" dirty="0" err="1"/>
              <a:t>Wzd</a:t>
            </a:r>
            <a:r>
              <a:rPr lang="nl-NL" sz="2400" dirty="0"/>
              <a:t>, maar ook de verhouding daartussen, leveren in de praktijk veel (</a:t>
            </a:r>
            <a:r>
              <a:rPr lang="nl-NL" sz="2400" dirty="0" err="1"/>
              <a:t>uitvoerings</a:t>
            </a:r>
            <a:r>
              <a:rPr lang="nl-NL" sz="2400" dirty="0"/>
              <a:t>)problemen op. Op tal van punten zijn aanpassingen wenselijk of noodzakelijk. </a:t>
            </a:r>
          </a:p>
          <a:p>
            <a:pPr marL="0" indent="0">
              <a:buNone/>
            </a:pPr>
            <a:endParaRPr lang="nl-NL" sz="2400" dirty="0"/>
          </a:p>
          <a:p>
            <a:pPr marL="0" indent="0">
              <a:buNone/>
            </a:pPr>
            <a:r>
              <a:rPr lang="nl-NL" sz="1800" i="1" dirty="0"/>
              <a:t>Bron rijksoverheid.nl</a:t>
            </a:r>
          </a:p>
          <a:p>
            <a:pPr marL="0" indent="0">
              <a:buNone/>
            </a:pPr>
            <a:endParaRPr lang="nl-NL" sz="2400" dirty="0"/>
          </a:p>
          <a:p>
            <a:pPr marL="0" indent="0">
              <a:buNone/>
            </a:pPr>
            <a:endParaRPr lang="nl-NL" sz="2400" dirty="0"/>
          </a:p>
        </p:txBody>
      </p:sp>
    </p:spTree>
    <p:extLst>
      <p:ext uri="{BB962C8B-B14F-4D97-AF65-F5344CB8AC3E}">
        <p14:creationId xmlns:p14="http://schemas.microsoft.com/office/powerpoint/2010/main" val="71939786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2D4AB833CD6D47B3FBD480ED74D5ED" ma:contentTypeVersion="11" ma:contentTypeDescription="Create a new document." ma:contentTypeScope="" ma:versionID="b99555e2b60d9b6d8c9b35f5de9328f9">
  <xsd:schema xmlns:xsd="http://www.w3.org/2001/XMLSchema" xmlns:xs="http://www.w3.org/2001/XMLSchema" xmlns:p="http://schemas.microsoft.com/office/2006/metadata/properties" xmlns:ns3="19273c26-a9a8-4e28-91ac-af2788b3b686" xmlns:ns4="b0fda089-dcd5-4732-b5cc-1e131d7fb824" targetNamespace="http://schemas.microsoft.com/office/2006/metadata/properties" ma:root="true" ma:fieldsID="40a0c1f786a18563bba806e2c50a7fbb" ns3:_="" ns4:_="">
    <xsd:import namespace="19273c26-a9a8-4e28-91ac-af2788b3b686"/>
    <xsd:import namespace="b0fda089-dcd5-4732-b5cc-1e131d7fb82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_activity"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273c26-a9a8-4e28-91ac-af2788b3b6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fda089-dcd5-4732-b5cc-1e131d7fb8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9273c26-a9a8-4e28-91ac-af2788b3b6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FC67DA-AD2F-42EB-99FB-561F00242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273c26-a9a8-4e28-91ac-af2788b3b686"/>
    <ds:schemaRef ds:uri="b0fda089-dcd5-4732-b5cc-1e131d7fb8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229AFE-ABB4-4A76-8453-812FED587277}">
  <ds:schemaRefs>
    <ds:schemaRef ds:uri="http://purl.org/dc/terms/"/>
    <ds:schemaRef ds:uri="b0fda089-dcd5-4732-b5cc-1e131d7fb824"/>
    <ds:schemaRef ds:uri="http://www.w3.org/XML/1998/namespace"/>
    <ds:schemaRef ds:uri="http://purl.org/dc/dcmitype/"/>
    <ds:schemaRef ds:uri="19273c26-a9a8-4e28-91ac-af2788b3b686"/>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B7AC821-4930-4F16-9D34-6FA1DBC8EF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3494</TotalTime>
  <Words>1498</Words>
  <Application>Microsoft Office PowerPoint</Application>
  <PresentationFormat>Breedbeeld</PresentationFormat>
  <Paragraphs>149</Paragraphs>
  <Slides>19</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Calibri Light</vt:lpstr>
      <vt:lpstr>Wingdings</vt:lpstr>
      <vt:lpstr>Kantoorthema</vt:lpstr>
      <vt:lpstr>Grensvlak            VVT / GGZ  ONZe congres  24 okt 2023</vt:lpstr>
      <vt:lpstr>PowerPoint-presentatie</vt:lpstr>
      <vt:lpstr>Voorstellen </vt:lpstr>
      <vt:lpstr>Grensvlak VVT / GGZ  </vt:lpstr>
      <vt:lpstr>Warande (VVT)  </vt:lpstr>
      <vt:lpstr>Altrecht (GGZ) </vt:lpstr>
      <vt:lpstr>Een stukje geschiedenis</vt:lpstr>
      <vt:lpstr>Een stukje geschiedenis</vt:lpstr>
      <vt:lpstr>Rapport evaluatie Wvggz / WZD (2021)</vt:lpstr>
      <vt:lpstr>Wat staat op de voorgrond?  </vt:lpstr>
      <vt:lpstr>Gevolg</vt:lpstr>
      <vt:lpstr>MINDMAP</vt:lpstr>
      <vt:lpstr>Casus </vt:lpstr>
      <vt:lpstr>Casus </vt:lpstr>
      <vt:lpstr>Brainstorm</vt:lpstr>
      <vt:lpstr>Brainstorm uitkomsten </vt:lpstr>
      <vt:lpstr>Brainstorm uitkomsten </vt:lpstr>
      <vt:lpstr>Aanbevelingen</vt:lpstr>
      <vt:lpstr>  Bedankt voor jullie aandacht en inzet  ONZe congres  24 okt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Heidag 3 oktober 2023</dc:title>
  <dc:creator>Oort, Maaike van</dc:creator>
  <cp:lastModifiedBy>Vos, Iris de</cp:lastModifiedBy>
  <cp:revision>209</cp:revision>
  <dcterms:created xsi:type="dcterms:W3CDTF">2023-09-25T12:23:50Z</dcterms:created>
  <dcterms:modified xsi:type="dcterms:W3CDTF">2023-10-27T08:17:36Z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0x010100632D4AB833CD6D47B3FBD480ED74D5ED</vt:lpwstr>
  </property>
  <property fmtid="{D5CDD505-2E9C-101B-9397-08002B2CF9AE}" pid="3" name="MediaServiceImageTags">
    <vt:lpwstr/>
  </property>
</Properties>
</file>