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318" r:id="rId3"/>
    <p:sldId id="258" r:id="rId4"/>
    <p:sldId id="307" r:id="rId5"/>
    <p:sldId id="306" r:id="rId6"/>
    <p:sldId id="277" r:id="rId7"/>
    <p:sldId id="276" r:id="rId8"/>
    <p:sldId id="274" r:id="rId9"/>
    <p:sldId id="315" r:id="rId10"/>
    <p:sldId id="310" r:id="rId11"/>
    <p:sldId id="320" r:id="rId12"/>
    <p:sldId id="283" r:id="rId13"/>
    <p:sldId id="286" r:id="rId14"/>
    <p:sldId id="282" r:id="rId15"/>
    <p:sldId id="280" r:id="rId16"/>
    <p:sldId id="312" r:id="rId17"/>
    <p:sldId id="287" r:id="rId18"/>
    <p:sldId id="321" r:id="rId19"/>
    <p:sldId id="298" r:id="rId20"/>
    <p:sldId id="293" r:id="rId21"/>
    <p:sldId id="313" r:id="rId22"/>
    <p:sldId id="317" r:id="rId23"/>
    <p:sldId id="314" r:id="rId24"/>
    <p:sldId id="316" r:id="rId25"/>
    <p:sldId id="296" r:id="rId26"/>
    <p:sldId id="299" r:id="rId27"/>
    <p:sldId id="322" r:id="rId28"/>
    <p:sldId id="300" r:id="rId29"/>
    <p:sldId id="291" r:id="rId3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4" autoAdjust="0"/>
    <p:restoredTop sz="77342" autoAdjust="0"/>
  </p:normalViewPr>
  <p:slideViewPr>
    <p:cSldViewPr snapToGrid="0">
      <p:cViewPr varScale="1">
        <p:scale>
          <a:sx n="88" d="100"/>
          <a:sy n="88" d="100"/>
        </p:scale>
        <p:origin x="14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F73513-77CB-481A-B42A-E06A39D4D4E7}" type="datetimeFigureOut">
              <a:rPr lang="nl-NL" smtClean="0"/>
              <a:t>31-10-2023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849A1B-9F32-445F-B5B1-3C1C199CEA3E}" type="slidenum">
              <a:rPr lang="nl-NL" smtClean="0"/>
              <a:t>‹nr.›</a:t>
            </a:fld>
            <a:endParaRPr lang="nl-NL"/>
          </a:p>
        </p:txBody>
      </p:sp>
    </p:spTree>
    <p:extLst>
      <p:ext uri="{BB962C8B-B14F-4D97-AF65-F5344CB8AC3E}">
        <p14:creationId xmlns:p14="http://schemas.microsoft.com/office/powerpoint/2010/main" val="1053881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1</a:t>
            </a:fld>
            <a:endParaRPr lang="nl-NL"/>
          </a:p>
        </p:txBody>
      </p:sp>
    </p:spTree>
    <p:extLst>
      <p:ext uri="{BB962C8B-B14F-4D97-AF65-F5344CB8AC3E}">
        <p14:creationId xmlns:p14="http://schemas.microsoft.com/office/powerpoint/2010/main" val="16785881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11</a:t>
            </a:fld>
            <a:endParaRPr lang="nl-NL"/>
          </a:p>
        </p:txBody>
      </p:sp>
    </p:spTree>
    <p:extLst>
      <p:ext uri="{BB962C8B-B14F-4D97-AF65-F5344CB8AC3E}">
        <p14:creationId xmlns:p14="http://schemas.microsoft.com/office/powerpoint/2010/main" val="1624903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13</a:t>
            </a:fld>
            <a:endParaRPr lang="nl-NL"/>
          </a:p>
        </p:txBody>
      </p:sp>
    </p:spTree>
    <p:extLst>
      <p:ext uri="{BB962C8B-B14F-4D97-AF65-F5344CB8AC3E}">
        <p14:creationId xmlns:p14="http://schemas.microsoft.com/office/powerpoint/2010/main" val="10741570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14</a:t>
            </a:fld>
            <a:endParaRPr lang="nl-NL"/>
          </a:p>
        </p:txBody>
      </p:sp>
    </p:spTree>
    <p:extLst>
      <p:ext uri="{BB962C8B-B14F-4D97-AF65-F5344CB8AC3E}">
        <p14:creationId xmlns:p14="http://schemas.microsoft.com/office/powerpoint/2010/main" val="424022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15</a:t>
            </a:fld>
            <a:endParaRPr lang="nl-NL"/>
          </a:p>
        </p:txBody>
      </p:sp>
    </p:spTree>
    <p:extLst>
      <p:ext uri="{BB962C8B-B14F-4D97-AF65-F5344CB8AC3E}">
        <p14:creationId xmlns:p14="http://schemas.microsoft.com/office/powerpoint/2010/main" val="15709382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17</a:t>
            </a:fld>
            <a:endParaRPr lang="nl-NL"/>
          </a:p>
        </p:txBody>
      </p:sp>
    </p:spTree>
    <p:extLst>
      <p:ext uri="{BB962C8B-B14F-4D97-AF65-F5344CB8AC3E}">
        <p14:creationId xmlns:p14="http://schemas.microsoft.com/office/powerpoint/2010/main" val="34503730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19</a:t>
            </a:fld>
            <a:endParaRPr lang="nl-NL"/>
          </a:p>
        </p:txBody>
      </p:sp>
    </p:spTree>
    <p:extLst>
      <p:ext uri="{BB962C8B-B14F-4D97-AF65-F5344CB8AC3E}">
        <p14:creationId xmlns:p14="http://schemas.microsoft.com/office/powerpoint/2010/main" val="4592432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Belangrijk dat multidisciplinair de casus wordt besproken. Dus organiseer een MDO. Beoordeel of een </a:t>
            </a:r>
            <a:r>
              <a:rPr lang="nl-NL" dirty="0" err="1"/>
              <a:t>patient</a:t>
            </a:r>
            <a:r>
              <a:rPr lang="nl-NL" dirty="0"/>
              <a:t> in de </a:t>
            </a:r>
            <a:r>
              <a:rPr lang="nl-NL" dirty="0" err="1"/>
              <a:t>Wzd</a:t>
            </a:r>
            <a:r>
              <a:rPr lang="nl-NL" dirty="0"/>
              <a:t> valt en of er sprake is van verzet. Is de </a:t>
            </a:r>
            <a:r>
              <a:rPr lang="nl-NL" dirty="0" err="1"/>
              <a:t>patient</a:t>
            </a:r>
            <a:r>
              <a:rPr lang="nl-NL" dirty="0"/>
              <a:t> wilsbekwaam ter zake? </a:t>
            </a:r>
          </a:p>
          <a:p>
            <a:r>
              <a:rPr lang="nl-NL" dirty="0"/>
              <a:t>En is er een dusdanig ernstig nadeel dat de inzet van de onvrijwillige zorg geoorloofd is?</a:t>
            </a:r>
          </a:p>
          <a:p>
            <a:r>
              <a:rPr lang="nl-NL" dirty="0"/>
              <a:t>Betrek ook de vertegenwoordiger hierbij. (tijdens het MDO of voor- of achteraf).</a:t>
            </a:r>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20</a:t>
            </a:fld>
            <a:endParaRPr lang="nl-NL"/>
          </a:p>
        </p:txBody>
      </p:sp>
    </p:spTree>
    <p:extLst>
      <p:ext uri="{BB962C8B-B14F-4D97-AF65-F5344CB8AC3E}">
        <p14:creationId xmlns:p14="http://schemas.microsoft.com/office/powerpoint/2010/main" val="19440285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Denk aan de alternatievenbundel van </a:t>
            </a:r>
            <a:r>
              <a:rPr lang="nl-NL" dirty="0" err="1"/>
              <a:t>vilans</a:t>
            </a:r>
            <a:r>
              <a:rPr lang="nl-NL" dirty="0"/>
              <a:t>.</a:t>
            </a:r>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21</a:t>
            </a:fld>
            <a:endParaRPr lang="nl-NL"/>
          </a:p>
        </p:txBody>
      </p:sp>
    </p:spTree>
    <p:extLst>
      <p:ext uri="{BB962C8B-B14F-4D97-AF65-F5344CB8AC3E}">
        <p14:creationId xmlns:p14="http://schemas.microsoft.com/office/powerpoint/2010/main" val="2286169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Stappenplan is niet passend voor de eerste lijn. Als je een casus multidisciplinair hebt besproken en gezamenlijk een plan hebt bedacht heb je het al heel goed gedaan. Stappenplan is met name een administratief ding, waarmee je ook wordt gestimuleerd om op de juiste wijze te evalueren. Dus vergeet ook zeker niet om een evaluatiemoment in te plannen!  </a:t>
            </a:r>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22</a:t>
            </a:fld>
            <a:endParaRPr lang="nl-NL"/>
          </a:p>
        </p:txBody>
      </p:sp>
    </p:spTree>
    <p:extLst>
      <p:ext uri="{BB962C8B-B14F-4D97-AF65-F5344CB8AC3E}">
        <p14:creationId xmlns:p14="http://schemas.microsoft.com/office/powerpoint/2010/main" val="912370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Idealiter moet er eerst een toetsing door de </a:t>
            </a:r>
            <a:r>
              <a:rPr lang="nl-NL" dirty="0" err="1"/>
              <a:t>Wzd</a:t>
            </a:r>
            <a:r>
              <a:rPr lang="nl-NL" dirty="0"/>
              <a:t>-functionaris plaatsvinden, voordat de onvrijwillige zorg ingezet mag worden.</a:t>
            </a:r>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23</a:t>
            </a:fld>
            <a:endParaRPr lang="nl-NL"/>
          </a:p>
        </p:txBody>
      </p:sp>
    </p:spTree>
    <p:extLst>
      <p:ext uri="{BB962C8B-B14F-4D97-AF65-F5344CB8AC3E}">
        <p14:creationId xmlns:p14="http://schemas.microsoft.com/office/powerpoint/2010/main" val="776925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Wet is sinds 1 jan 2020 van kracht</a:t>
            </a:r>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2</a:t>
            </a:fld>
            <a:endParaRPr lang="nl-NL"/>
          </a:p>
        </p:txBody>
      </p:sp>
    </p:spTree>
    <p:extLst>
      <p:ext uri="{BB962C8B-B14F-4D97-AF65-F5344CB8AC3E}">
        <p14:creationId xmlns:p14="http://schemas.microsoft.com/office/powerpoint/2010/main" val="40991186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24</a:t>
            </a:fld>
            <a:endParaRPr lang="nl-NL"/>
          </a:p>
        </p:txBody>
      </p:sp>
    </p:spTree>
    <p:extLst>
      <p:ext uri="{BB962C8B-B14F-4D97-AF65-F5344CB8AC3E}">
        <p14:creationId xmlns:p14="http://schemas.microsoft.com/office/powerpoint/2010/main" val="958765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Allemaal punten om te bespreken als je dit regionaal wil oppakken.</a:t>
            </a:r>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25</a:t>
            </a:fld>
            <a:endParaRPr lang="nl-NL"/>
          </a:p>
        </p:txBody>
      </p:sp>
    </p:spTree>
    <p:extLst>
      <p:ext uri="{BB962C8B-B14F-4D97-AF65-F5344CB8AC3E}">
        <p14:creationId xmlns:p14="http://schemas.microsoft.com/office/powerpoint/2010/main" val="19496692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Stroomschema is uitgedeeld.</a:t>
            </a:r>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26</a:t>
            </a:fld>
            <a:endParaRPr lang="nl-NL"/>
          </a:p>
        </p:txBody>
      </p:sp>
    </p:spTree>
    <p:extLst>
      <p:ext uri="{BB962C8B-B14F-4D97-AF65-F5344CB8AC3E}">
        <p14:creationId xmlns:p14="http://schemas.microsoft.com/office/powerpoint/2010/main" val="15993633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27</a:t>
            </a:fld>
            <a:endParaRPr lang="nl-NL"/>
          </a:p>
        </p:txBody>
      </p:sp>
    </p:spTree>
    <p:extLst>
      <p:ext uri="{BB962C8B-B14F-4D97-AF65-F5344CB8AC3E}">
        <p14:creationId xmlns:p14="http://schemas.microsoft.com/office/powerpoint/2010/main" val="32787012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Nog extra: aanvullende eisen voor in de eerste lijn om rekening mee te houden.</a:t>
            </a:r>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29</a:t>
            </a:fld>
            <a:endParaRPr lang="nl-NL"/>
          </a:p>
        </p:txBody>
      </p:sp>
    </p:spTree>
    <p:extLst>
      <p:ext uri="{BB962C8B-B14F-4D97-AF65-F5344CB8AC3E}">
        <p14:creationId xmlns:p14="http://schemas.microsoft.com/office/powerpoint/2010/main" val="2814445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3</a:t>
            </a:fld>
            <a:endParaRPr lang="nl-NL"/>
          </a:p>
        </p:txBody>
      </p:sp>
    </p:spTree>
    <p:extLst>
      <p:ext uri="{BB962C8B-B14F-4D97-AF65-F5344CB8AC3E}">
        <p14:creationId xmlns:p14="http://schemas.microsoft.com/office/powerpoint/2010/main" val="2842863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4</a:t>
            </a:fld>
            <a:endParaRPr lang="nl-NL"/>
          </a:p>
        </p:txBody>
      </p:sp>
    </p:spTree>
    <p:extLst>
      <p:ext uri="{BB962C8B-B14F-4D97-AF65-F5344CB8AC3E}">
        <p14:creationId xmlns:p14="http://schemas.microsoft.com/office/powerpoint/2010/main" val="2956695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b="1" i="0" dirty="0">
                <a:solidFill>
                  <a:srgbClr val="000000"/>
                </a:solidFill>
                <a:effectLst/>
                <a:latin typeface="RO Sans"/>
              </a:rPr>
              <a:t>Stel je voor, thuiszorg/mantelzorg belt met de vraag of er een medicatiekluis ingezet mag worden, omdat </a:t>
            </a:r>
            <a:r>
              <a:rPr lang="nl-NL" b="1" i="0" dirty="0" err="1">
                <a:solidFill>
                  <a:srgbClr val="000000"/>
                </a:solidFill>
                <a:effectLst/>
                <a:latin typeface="RO Sans"/>
              </a:rPr>
              <a:t>mw</a:t>
            </a:r>
            <a:r>
              <a:rPr lang="nl-NL" b="1" i="0" dirty="0">
                <a:solidFill>
                  <a:srgbClr val="000000"/>
                </a:solidFill>
                <a:effectLst/>
                <a:latin typeface="RO Sans"/>
              </a:rPr>
              <a:t> X te pas en te onpas insuline spuit. </a:t>
            </a:r>
            <a:endParaRPr lang="nl-NL" b="0" i="0" dirty="0">
              <a:solidFill>
                <a:srgbClr val="000000"/>
              </a:solidFill>
              <a:effectLst/>
              <a:latin typeface="RO Sans"/>
            </a:endParaRPr>
          </a:p>
          <a:p>
            <a:endParaRPr lang="nl-NL" dirty="0"/>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5</a:t>
            </a:fld>
            <a:endParaRPr lang="nl-NL"/>
          </a:p>
        </p:txBody>
      </p:sp>
    </p:spTree>
    <p:extLst>
      <p:ext uri="{BB962C8B-B14F-4D97-AF65-F5344CB8AC3E}">
        <p14:creationId xmlns:p14="http://schemas.microsoft.com/office/powerpoint/2010/main" val="3195647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b="1" i="0" dirty="0">
                <a:solidFill>
                  <a:srgbClr val="000000"/>
                </a:solidFill>
                <a:effectLst/>
                <a:latin typeface="RO Sans"/>
              </a:rPr>
              <a:t>Stel je voor.. Je wordt gebeld met de vraag of er haldoldruppels ‘s avonds verdekt in de thee mogen worden gegeven bij </a:t>
            </a:r>
            <a:r>
              <a:rPr lang="nl-NL" b="1" i="0" dirty="0" err="1">
                <a:solidFill>
                  <a:srgbClr val="000000"/>
                </a:solidFill>
                <a:effectLst/>
                <a:latin typeface="RO Sans"/>
              </a:rPr>
              <a:t>dhr</a:t>
            </a:r>
            <a:r>
              <a:rPr lang="nl-NL" b="1" i="0" dirty="0">
                <a:solidFill>
                  <a:srgbClr val="000000"/>
                </a:solidFill>
                <a:effectLst/>
                <a:latin typeface="RO Sans"/>
              </a:rPr>
              <a:t> Y..</a:t>
            </a:r>
            <a:endParaRPr lang="nl-NL" b="0" i="0" dirty="0">
              <a:solidFill>
                <a:srgbClr val="000000"/>
              </a:solidFill>
              <a:effectLst/>
              <a:latin typeface="RO Sans"/>
            </a:endParaRPr>
          </a:p>
          <a:p>
            <a:endParaRPr lang="nl-NL" dirty="0"/>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6</a:t>
            </a:fld>
            <a:endParaRPr lang="nl-NL"/>
          </a:p>
        </p:txBody>
      </p:sp>
    </p:spTree>
    <p:extLst>
      <p:ext uri="{BB962C8B-B14F-4D97-AF65-F5344CB8AC3E}">
        <p14:creationId xmlns:p14="http://schemas.microsoft.com/office/powerpoint/2010/main" val="236050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Dan denk je: HELP!!! Er was iets met de </a:t>
            </a:r>
            <a:r>
              <a:rPr lang="nl-NL" dirty="0" err="1"/>
              <a:t>Wzd</a:t>
            </a:r>
            <a:r>
              <a:rPr lang="nl-NL" dirty="0"/>
              <a:t>, en nu?!</a:t>
            </a:r>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7</a:t>
            </a:fld>
            <a:endParaRPr lang="nl-NL"/>
          </a:p>
        </p:txBody>
      </p:sp>
    </p:spTree>
    <p:extLst>
      <p:ext uri="{BB962C8B-B14F-4D97-AF65-F5344CB8AC3E}">
        <p14:creationId xmlns:p14="http://schemas.microsoft.com/office/powerpoint/2010/main" val="1796612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8</a:t>
            </a:fld>
            <a:endParaRPr lang="nl-NL"/>
          </a:p>
        </p:txBody>
      </p:sp>
    </p:spTree>
    <p:extLst>
      <p:ext uri="{BB962C8B-B14F-4D97-AF65-F5344CB8AC3E}">
        <p14:creationId xmlns:p14="http://schemas.microsoft.com/office/powerpoint/2010/main" val="562173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Doelgroep: dementie, NAH, Korsakov, Huntington</a:t>
            </a:r>
          </a:p>
          <a:p>
            <a:r>
              <a:rPr lang="nl-NL" dirty="0"/>
              <a:t>Er moet sprake zijn van verzet</a:t>
            </a:r>
          </a:p>
        </p:txBody>
      </p:sp>
      <p:sp>
        <p:nvSpPr>
          <p:cNvPr id="4" name="Tijdelijke aanduiding voor dianummer 3"/>
          <p:cNvSpPr>
            <a:spLocks noGrp="1"/>
          </p:cNvSpPr>
          <p:nvPr>
            <p:ph type="sldNum" sz="quarter" idx="5"/>
          </p:nvPr>
        </p:nvSpPr>
        <p:spPr/>
        <p:txBody>
          <a:bodyPr/>
          <a:lstStyle/>
          <a:p>
            <a:fld id="{06849A1B-9F32-445F-B5B1-3C1C199CEA3E}" type="slidenum">
              <a:rPr lang="nl-NL" smtClean="0"/>
              <a:t>10</a:t>
            </a:fld>
            <a:endParaRPr lang="nl-NL"/>
          </a:p>
        </p:txBody>
      </p:sp>
    </p:spTree>
    <p:extLst>
      <p:ext uri="{BB962C8B-B14F-4D97-AF65-F5344CB8AC3E}">
        <p14:creationId xmlns:p14="http://schemas.microsoft.com/office/powerpoint/2010/main" val="346189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7A3A22-DD21-742F-EBF1-35801EADD16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18331007-D89F-0129-D865-6EADB1FAE6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FFEBB2D7-63A4-C950-0A5D-DEF8EE5F922C}"/>
              </a:ext>
            </a:extLst>
          </p:cNvPr>
          <p:cNvSpPr>
            <a:spLocks noGrp="1"/>
          </p:cNvSpPr>
          <p:nvPr>
            <p:ph type="dt" sz="half" idx="10"/>
          </p:nvPr>
        </p:nvSpPr>
        <p:spPr/>
        <p:txBody>
          <a:bodyPr/>
          <a:lstStyle/>
          <a:p>
            <a:fld id="{07F8E64A-8CDA-4DA1-A577-BEE2EEB1DFD9}" type="datetimeFigureOut">
              <a:rPr lang="nl-NL" smtClean="0"/>
              <a:t>31-10-2023</a:t>
            </a:fld>
            <a:endParaRPr lang="nl-NL"/>
          </a:p>
        </p:txBody>
      </p:sp>
      <p:sp>
        <p:nvSpPr>
          <p:cNvPr id="5" name="Tijdelijke aanduiding voor voettekst 4">
            <a:extLst>
              <a:ext uri="{FF2B5EF4-FFF2-40B4-BE49-F238E27FC236}">
                <a16:creationId xmlns:a16="http://schemas.microsoft.com/office/drawing/2014/main" id="{E466BA1C-5981-6822-656A-DD3626E0888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1F60762-7669-8D27-1CA1-06874DDF68C8}"/>
              </a:ext>
            </a:extLst>
          </p:cNvPr>
          <p:cNvSpPr>
            <a:spLocks noGrp="1"/>
          </p:cNvSpPr>
          <p:nvPr>
            <p:ph type="sldNum" sz="quarter" idx="12"/>
          </p:nvPr>
        </p:nvSpPr>
        <p:spPr/>
        <p:txBody>
          <a:bodyPr/>
          <a:lstStyle/>
          <a:p>
            <a:fld id="{6EA6A9B3-0842-4DF0-8CE1-B283C0679115}" type="slidenum">
              <a:rPr lang="nl-NL" smtClean="0"/>
              <a:t>‹nr.›</a:t>
            </a:fld>
            <a:endParaRPr lang="nl-NL"/>
          </a:p>
        </p:txBody>
      </p:sp>
    </p:spTree>
    <p:extLst>
      <p:ext uri="{BB962C8B-B14F-4D97-AF65-F5344CB8AC3E}">
        <p14:creationId xmlns:p14="http://schemas.microsoft.com/office/powerpoint/2010/main" val="3925394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25A8FD-FA54-F883-4896-1C8A6A0B524A}"/>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65AD1D70-0366-8621-9922-EE0D3CA17FD7}"/>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BFF9E2C-9C16-F642-E478-514D17192696}"/>
              </a:ext>
            </a:extLst>
          </p:cNvPr>
          <p:cNvSpPr>
            <a:spLocks noGrp="1"/>
          </p:cNvSpPr>
          <p:nvPr>
            <p:ph type="dt" sz="half" idx="10"/>
          </p:nvPr>
        </p:nvSpPr>
        <p:spPr/>
        <p:txBody>
          <a:bodyPr/>
          <a:lstStyle/>
          <a:p>
            <a:fld id="{07F8E64A-8CDA-4DA1-A577-BEE2EEB1DFD9}" type="datetimeFigureOut">
              <a:rPr lang="nl-NL" smtClean="0"/>
              <a:t>31-10-2023</a:t>
            </a:fld>
            <a:endParaRPr lang="nl-NL"/>
          </a:p>
        </p:txBody>
      </p:sp>
      <p:sp>
        <p:nvSpPr>
          <p:cNvPr id="5" name="Tijdelijke aanduiding voor voettekst 4">
            <a:extLst>
              <a:ext uri="{FF2B5EF4-FFF2-40B4-BE49-F238E27FC236}">
                <a16:creationId xmlns:a16="http://schemas.microsoft.com/office/drawing/2014/main" id="{CE58B7E9-556E-8B40-26D6-3A5B071C4C8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12C6125-E6CC-EB68-5821-C97AB0E05104}"/>
              </a:ext>
            </a:extLst>
          </p:cNvPr>
          <p:cNvSpPr>
            <a:spLocks noGrp="1"/>
          </p:cNvSpPr>
          <p:nvPr>
            <p:ph type="sldNum" sz="quarter" idx="12"/>
          </p:nvPr>
        </p:nvSpPr>
        <p:spPr/>
        <p:txBody>
          <a:bodyPr/>
          <a:lstStyle/>
          <a:p>
            <a:fld id="{6EA6A9B3-0842-4DF0-8CE1-B283C0679115}" type="slidenum">
              <a:rPr lang="nl-NL" smtClean="0"/>
              <a:t>‹nr.›</a:t>
            </a:fld>
            <a:endParaRPr lang="nl-NL"/>
          </a:p>
        </p:txBody>
      </p:sp>
    </p:spTree>
    <p:extLst>
      <p:ext uri="{BB962C8B-B14F-4D97-AF65-F5344CB8AC3E}">
        <p14:creationId xmlns:p14="http://schemas.microsoft.com/office/powerpoint/2010/main" val="834104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09030253-DBBC-33B4-FFE1-2A02F5F618F7}"/>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4AABFA57-2034-27F6-7D56-9396F092C02C}"/>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53EB8AD-0D07-7C95-F266-DEA1AE299A88}"/>
              </a:ext>
            </a:extLst>
          </p:cNvPr>
          <p:cNvSpPr>
            <a:spLocks noGrp="1"/>
          </p:cNvSpPr>
          <p:nvPr>
            <p:ph type="dt" sz="half" idx="10"/>
          </p:nvPr>
        </p:nvSpPr>
        <p:spPr/>
        <p:txBody>
          <a:bodyPr/>
          <a:lstStyle/>
          <a:p>
            <a:fld id="{07F8E64A-8CDA-4DA1-A577-BEE2EEB1DFD9}" type="datetimeFigureOut">
              <a:rPr lang="nl-NL" smtClean="0"/>
              <a:t>31-10-2023</a:t>
            </a:fld>
            <a:endParaRPr lang="nl-NL"/>
          </a:p>
        </p:txBody>
      </p:sp>
      <p:sp>
        <p:nvSpPr>
          <p:cNvPr id="5" name="Tijdelijke aanduiding voor voettekst 4">
            <a:extLst>
              <a:ext uri="{FF2B5EF4-FFF2-40B4-BE49-F238E27FC236}">
                <a16:creationId xmlns:a16="http://schemas.microsoft.com/office/drawing/2014/main" id="{6F9A34A5-39D8-4D84-2C00-D399C1E2934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39EF501-80F7-B1DB-E8D8-71D5E4299278}"/>
              </a:ext>
            </a:extLst>
          </p:cNvPr>
          <p:cNvSpPr>
            <a:spLocks noGrp="1"/>
          </p:cNvSpPr>
          <p:nvPr>
            <p:ph type="sldNum" sz="quarter" idx="12"/>
          </p:nvPr>
        </p:nvSpPr>
        <p:spPr/>
        <p:txBody>
          <a:bodyPr/>
          <a:lstStyle/>
          <a:p>
            <a:fld id="{6EA6A9B3-0842-4DF0-8CE1-B283C0679115}" type="slidenum">
              <a:rPr lang="nl-NL" smtClean="0"/>
              <a:t>‹nr.›</a:t>
            </a:fld>
            <a:endParaRPr lang="nl-NL"/>
          </a:p>
        </p:txBody>
      </p:sp>
    </p:spTree>
    <p:extLst>
      <p:ext uri="{BB962C8B-B14F-4D97-AF65-F5344CB8AC3E}">
        <p14:creationId xmlns:p14="http://schemas.microsoft.com/office/powerpoint/2010/main" val="3703390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0DB0FF-4D0D-F0AF-CF6C-6B904C87E9F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523F5C5-3AA4-5A81-04C8-4FD5ACA45571}"/>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57F9D8C-7179-019E-514D-232B65D6438C}"/>
              </a:ext>
            </a:extLst>
          </p:cNvPr>
          <p:cNvSpPr>
            <a:spLocks noGrp="1"/>
          </p:cNvSpPr>
          <p:nvPr>
            <p:ph type="dt" sz="half" idx="10"/>
          </p:nvPr>
        </p:nvSpPr>
        <p:spPr/>
        <p:txBody>
          <a:bodyPr/>
          <a:lstStyle/>
          <a:p>
            <a:fld id="{07F8E64A-8CDA-4DA1-A577-BEE2EEB1DFD9}" type="datetimeFigureOut">
              <a:rPr lang="nl-NL" smtClean="0"/>
              <a:t>31-10-2023</a:t>
            </a:fld>
            <a:endParaRPr lang="nl-NL"/>
          </a:p>
        </p:txBody>
      </p:sp>
      <p:sp>
        <p:nvSpPr>
          <p:cNvPr id="5" name="Tijdelijke aanduiding voor voettekst 4">
            <a:extLst>
              <a:ext uri="{FF2B5EF4-FFF2-40B4-BE49-F238E27FC236}">
                <a16:creationId xmlns:a16="http://schemas.microsoft.com/office/drawing/2014/main" id="{5360FC05-0424-8415-FBA0-831B190144B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8563F8B-F2AE-54DE-AFB7-406C4D96D7B2}"/>
              </a:ext>
            </a:extLst>
          </p:cNvPr>
          <p:cNvSpPr>
            <a:spLocks noGrp="1"/>
          </p:cNvSpPr>
          <p:nvPr>
            <p:ph type="sldNum" sz="quarter" idx="12"/>
          </p:nvPr>
        </p:nvSpPr>
        <p:spPr/>
        <p:txBody>
          <a:bodyPr/>
          <a:lstStyle/>
          <a:p>
            <a:fld id="{6EA6A9B3-0842-4DF0-8CE1-B283C0679115}" type="slidenum">
              <a:rPr lang="nl-NL" smtClean="0"/>
              <a:t>‹nr.›</a:t>
            </a:fld>
            <a:endParaRPr lang="nl-NL"/>
          </a:p>
        </p:txBody>
      </p:sp>
    </p:spTree>
    <p:extLst>
      <p:ext uri="{BB962C8B-B14F-4D97-AF65-F5344CB8AC3E}">
        <p14:creationId xmlns:p14="http://schemas.microsoft.com/office/powerpoint/2010/main" val="1764509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D09DD1-AB08-7F6F-DD1E-7ACB53783142}"/>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D4F8FB7-30FF-DD81-AF74-6F5C8314F7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93BA3D29-26D3-6645-F7AB-25C61B4AB275}"/>
              </a:ext>
            </a:extLst>
          </p:cNvPr>
          <p:cNvSpPr>
            <a:spLocks noGrp="1"/>
          </p:cNvSpPr>
          <p:nvPr>
            <p:ph type="dt" sz="half" idx="10"/>
          </p:nvPr>
        </p:nvSpPr>
        <p:spPr/>
        <p:txBody>
          <a:bodyPr/>
          <a:lstStyle/>
          <a:p>
            <a:fld id="{07F8E64A-8CDA-4DA1-A577-BEE2EEB1DFD9}" type="datetimeFigureOut">
              <a:rPr lang="nl-NL" smtClean="0"/>
              <a:t>31-10-2023</a:t>
            </a:fld>
            <a:endParaRPr lang="nl-NL"/>
          </a:p>
        </p:txBody>
      </p:sp>
      <p:sp>
        <p:nvSpPr>
          <p:cNvPr id="5" name="Tijdelijke aanduiding voor voettekst 4">
            <a:extLst>
              <a:ext uri="{FF2B5EF4-FFF2-40B4-BE49-F238E27FC236}">
                <a16:creationId xmlns:a16="http://schemas.microsoft.com/office/drawing/2014/main" id="{D44CC1DE-5354-9060-5E7A-25DD416557D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9985699-9F36-08EA-E518-50F72B60A64D}"/>
              </a:ext>
            </a:extLst>
          </p:cNvPr>
          <p:cNvSpPr>
            <a:spLocks noGrp="1"/>
          </p:cNvSpPr>
          <p:nvPr>
            <p:ph type="sldNum" sz="quarter" idx="12"/>
          </p:nvPr>
        </p:nvSpPr>
        <p:spPr/>
        <p:txBody>
          <a:bodyPr/>
          <a:lstStyle/>
          <a:p>
            <a:fld id="{6EA6A9B3-0842-4DF0-8CE1-B283C0679115}" type="slidenum">
              <a:rPr lang="nl-NL" smtClean="0"/>
              <a:t>‹nr.›</a:t>
            </a:fld>
            <a:endParaRPr lang="nl-NL"/>
          </a:p>
        </p:txBody>
      </p:sp>
    </p:spTree>
    <p:extLst>
      <p:ext uri="{BB962C8B-B14F-4D97-AF65-F5344CB8AC3E}">
        <p14:creationId xmlns:p14="http://schemas.microsoft.com/office/powerpoint/2010/main" val="1530862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FA1ACF-3C22-143E-B326-68D060B99E9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DF4D710-EB74-E6AF-1BC9-4AC1467EBBC6}"/>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2E47C710-E1DC-42BB-7083-1F0235A378E4}"/>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AD2EB903-1819-61A9-93D9-67F8B09D0163}"/>
              </a:ext>
            </a:extLst>
          </p:cNvPr>
          <p:cNvSpPr>
            <a:spLocks noGrp="1"/>
          </p:cNvSpPr>
          <p:nvPr>
            <p:ph type="dt" sz="half" idx="10"/>
          </p:nvPr>
        </p:nvSpPr>
        <p:spPr/>
        <p:txBody>
          <a:bodyPr/>
          <a:lstStyle/>
          <a:p>
            <a:fld id="{07F8E64A-8CDA-4DA1-A577-BEE2EEB1DFD9}" type="datetimeFigureOut">
              <a:rPr lang="nl-NL" smtClean="0"/>
              <a:t>31-10-2023</a:t>
            </a:fld>
            <a:endParaRPr lang="nl-NL"/>
          </a:p>
        </p:txBody>
      </p:sp>
      <p:sp>
        <p:nvSpPr>
          <p:cNvPr id="6" name="Tijdelijke aanduiding voor voettekst 5">
            <a:extLst>
              <a:ext uri="{FF2B5EF4-FFF2-40B4-BE49-F238E27FC236}">
                <a16:creationId xmlns:a16="http://schemas.microsoft.com/office/drawing/2014/main" id="{A7C47CB4-23DF-6B0D-D29C-7AE473450E0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AB27EC6-1A12-5979-D7D1-7D6D00C197D9}"/>
              </a:ext>
            </a:extLst>
          </p:cNvPr>
          <p:cNvSpPr>
            <a:spLocks noGrp="1"/>
          </p:cNvSpPr>
          <p:nvPr>
            <p:ph type="sldNum" sz="quarter" idx="12"/>
          </p:nvPr>
        </p:nvSpPr>
        <p:spPr/>
        <p:txBody>
          <a:bodyPr/>
          <a:lstStyle/>
          <a:p>
            <a:fld id="{6EA6A9B3-0842-4DF0-8CE1-B283C0679115}" type="slidenum">
              <a:rPr lang="nl-NL" smtClean="0"/>
              <a:t>‹nr.›</a:t>
            </a:fld>
            <a:endParaRPr lang="nl-NL"/>
          </a:p>
        </p:txBody>
      </p:sp>
    </p:spTree>
    <p:extLst>
      <p:ext uri="{BB962C8B-B14F-4D97-AF65-F5344CB8AC3E}">
        <p14:creationId xmlns:p14="http://schemas.microsoft.com/office/powerpoint/2010/main" val="715228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FA8C9B-6143-458C-F36A-C66BBB9A9901}"/>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DC094494-3DA6-0E18-A243-1795345787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BE5A4696-4D52-1EB6-F872-601198C674F0}"/>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162D9667-7BEC-D296-B537-3DB1D2805A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3777CA6A-93B4-CBA9-E347-91B441E531C9}"/>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7ED0B012-096B-EC67-0654-579E1F22A306}"/>
              </a:ext>
            </a:extLst>
          </p:cNvPr>
          <p:cNvSpPr>
            <a:spLocks noGrp="1"/>
          </p:cNvSpPr>
          <p:nvPr>
            <p:ph type="dt" sz="half" idx="10"/>
          </p:nvPr>
        </p:nvSpPr>
        <p:spPr/>
        <p:txBody>
          <a:bodyPr/>
          <a:lstStyle/>
          <a:p>
            <a:fld id="{07F8E64A-8CDA-4DA1-A577-BEE2EEB1DFD9}" type="datetimeFigureOut">
              <a:rPr lang="nl-NL" smtClean="0"/>
              <a:t>31-10-2023</a:t>
            </a:fld>
            <a:endParaRPr lang="nl-NL"/>
          </a:p>
        </p:txBody>
      </p:sp>
      <p:sp>
        <p:nvSpPr>
          <p:cNvPr id="8" name="Tijdelijke aanduiding voor voettekst 7">
            <a:extLst>
              <a:ext uri="{FF2B5EF4-FFF2-40B4-BE49-F238E27FC236}">
                <a16:creationId xmlns:a16="http://schemas.microsoft.com/office/drawing/2014/main" id="{C130A198-761A-7104-E931-B28496C3E9B4}"/>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94E14F0B-9517-298E-2631-61FBEC3EC45B}"/>
              </a:ext>
            </a:extLst>
          </p:cNvPr>
          <p:cNvSpPr>
            <a:spLocks noGrp="1"/>
          </p:cNvSpPr>
          <p:nvPr>
            <p:ph type="sldNum" sz="quarter" idx="12"/>
          </p:nvPr>
        </p:nvSpPr>
        <p:spPr/>
        <p:txBody>
          <a:bodyPr/>
          <a:lstStyle/>
          <a:p>
            <a:fld id="{6EA6A9B3-0842-4DF0-8CE1-B283C0679115}" type="slidenum">
              <a:rPr lang="nl-NL" smtClean="0"/>
              <a:t>‹nr.›</a:t>
            </a:fld>
            <a:endParaRPr lang="nl-NL"/>
          </a:p>
        </p:txBody>
      </p:sp>
    </p:spTree>
    <p:extLst>
      <p:ext uri="{BB962C8B-B14F-4D97-AF65-F5344CB8AC3E}">
        <p14:creationId xmlns:p14="http://schemas.microsoft.com/office/powerpoint/2010/main" val="3141282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713D47-1A74-C288-A48D-26D0E2E991F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62A7C5D-A392-9FCB-E320-244C0063A5A3}"/>
              </a:ext>
            </a:extLst>
          </p:cNvPr>
          <p:cNvSpPr>
            <a:spLocks noGrp="1"/>
          </p:cNvSpPr>
          <p:nvPr>
            <p:ph type="dt" sz="half" idx="10"/>
          </p:nvPr>
        </p:nvSpPr>
        <p:spPr/>
        <p:txBody>
          <a:bodyPr/>
          <a:lstStyle/>
          <a:p>
            <a:fld id="{07F8E64A-8CDA-4DA1-A577-BEE2EEB1DFD9}" type="datetimeFigureOut">
              <a:rPr lang="nl-NL" smtClean="0"/>
              <a:t>31-10-2023</a:t>
            </a:fld>
            <a:endParaRPr lang="nl-NL"/>
          </a:p>
        </p:txBody>
      </p:sp>
      <p:sp>
        <p:nvSpPr>
          <p:cNvPr id="4" name="Tijdelijke aanduiding voor voettekst 3">
            <a:extLst>
              <a:ext uri="{FF2B5EF4-FFF2-40B4-BE49-F238E27FC236}">
                <a16:creationId xmlns:a16="http://schemas.microsoft.com/office/drawing/2014/main" id="{438092CF-7C39-760A-C527-C7B21DA4A07A}"/>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93DAD99-80BA-BF80-CBC6-3CE8FD5BF56F}"/>
              </a:ext>
            </a:extLst>
          </p:cNvPr>
          <p:cNvSpPr>
            <a:spLocks noGrp="1"/>
          </p:cNvSpPr>
          <p:nvPr>
            <p:ph type="sldNum" sz="quarter" idx="12"/>
          </p:nvPr>
        </p:nvSpPr>
        <p:spPr/>
        <p:txBody>
          <a:bodyPr/>
          <a:lstStyle/>
          <a:p>
            <a:fld id="{6EA6A9B3-0842-4DF0-8CE1-B283C0679115}" type="slidenum">
              <a:rPr lang="nl-NL" smtClean="0"/>
              <a:t>‹nr.›</a:t>
            </a:fld>
            <a:endParaRPr lang="nl-NL"/>
          </a:p>
        </p:txBody>
      </p:sp>
    </p:spTree>
    <p:extLst>
      <p:ext uri="{BB962C8B-B14F-4D97-AF65-F5344CB8AC3E}">
        <p14:creationId xmlns:p14="http://schemas.microsoft.com/office/powerpoint/2010/main" val="2771638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5694BA9-5D33-27EF-86B8-F573AAB8A0AC}"/>
              </a:ext>
            </a:extLst>
          </p:cNvPr>
          <p:cNvSpPr>
            <a:spLocks noGrp="1"/>
          </p:cNvSpPr>
          <p:nvPr>
            <p:ph type="dt" sz="half" idx="10"/>
          </p:nvPr>
        </p:nvSpPr>
        <p:spPr/>
        <p:txBody>
          <a:bodyPr/>
          <a:lstStyle/>
          <a:p>
            <a:fld id="{07F8E64A-8CDA-4DA1-A577-BEE2EEB1DFD9}" type="datetimeFigureOut">
              <a:rPr lang="nl-NL" smtClean="0"/>
              <a:t>31-10-2023</a:t>
            </a:fld>
            <a:endParaRPr lang="nl-NL"/>
          </a:p>
        </p:txBody>
      </p:sp>
      <p:sp>
        <p:nvSpPr>
          <p:cNvPr id="3" name="Tijdelijke aanduiding voor voettekst 2">
            <a:extLst>
              <a:ext uri="{FF2B5EF4-FFF2-40B4-BE49-F238E27FC236}">
                <a16:creationId xmlns:a16="http://schemas.microsoft.com/office/drawing/2014/main" id="{6F33B5C9-4713-026B-9DA6-8B878108D2D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B05EAC48-B091-DE96-518D-0428FD4E20B7}"/>
              </a:ext>
            </a:extLst>
          </p:cNvPr>
          <p:cNvSpPr>
            <a:spLocks noGrp="1"/>
          </p:cNvSpPr>
          <p:nvPr>
            <p:ph type="sldNum" sz="quarter" idx="12"/>
          </p:nvPr>
        </p:nvSpPr>
        <p:spPr/>
        <p:txBody>
          <a:bodyPr/>
          <a:lstStyle/>
          <a:p>
            <a:fld id="{6EA6A9B3-0842-4DF0-8CE1-B283C0679115}" type="slidenum">
              <a:rPr lang="nl-NL" smtClean="0"/>
              <a:t>‹nr.›</a:t>
            </a:fld>
            <a:endParaRPr lang="nl-NL"/>
          </a:p>
        </p:txBody>
      </p:sp>
    </p:spTree>
    <p:extLst>
      <p:ext uri="{BB962C8B-B14F-4D97-AF65-F5344CB8AC3E}">
        <p14:creationId xmlns:p14="http://schemas.microsoft.com/office/powerpoint/2010/main" val="515424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F504B0-0599-3812-8B9E-48186F720B5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49AC1A2-9A5B-91EF-F138-7E3D8F0B82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84586371-21F7-30FF-DB15-30379D8A68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2508144-4BAB-2B28-7393-269103CD819C}"/>
              </a:ext>
            </a:extLst>
          </p:cNvPr>
          <p:cNvSpPr>
            <a:spLocks noGrp="1"/>
          </p:cNvSpPr>
          <p:nvPr>
            <p:ph type="dt" sz="half" idx="10"/>
          </p:nvPr>
        </p:nvSpPr>
        <p:spPr/>
        <p:txBody>
          <a:bodyPr/>
          <a:lstStyle/>
          <a:p>
            <a:fld id="{07F8E64A-8CDA-4DA1-A577-BEE2EEB1DFD9}" type="datetimeFigureOut">
              <a:rPr lang="nl-NL" smtClean="0"/>
              <a:t>31-10-2023</a:t>
            </a:fld>
            <a:endParaRPr lang="nl-NL"/>
          </a:p>
        </p:txBody>
      </p:sp>
      <p:sp>
        <p:nvSpPr>
          <p:cNvPr id="6" name="Tijdelijke aanduiding voor voettekst 5">
            <a:extLst>
              <a:ext uri="{FF2B5EF4-FFF2-40B4-BE49-F238E27FC236}">
                <a16:creationId xmlns:a16="http://schemas.microsoft.com/office/drawing/2014/main" id="{DFCE5142-D54A-89FD-7605-76E662BD7EA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014BCC9-AE1A-594F-083F-911A7FE4E12D}"/>
              </a:ext>
            </a:extLst>
          </p:cNvPr>
          <p:cNvSpPr>
            <a:spLocks noGrp="1"/>
          </p:cNvSpPr>
          <p:nvPr>
            <p:ph type="sldNum" sz="quarter" idx="12"/>
          </p:nvPr>
        </p:nvSpPr>
        <p:spPr/>
        <p:txBody>
          <a:bodyPr/>
          <a:lstStyle/>
          <a:p>
            <a:fld id="{6EA6A9B3-0842-4DF0-8CE1-B283C0679115}" type="slidenum">
              <a:rPr lang="nl-NL" smtClean="0"/>
              <a:t>‹nr.›</a:t>
            </a:fld>
            <a:endParaRPr lang="nl-NL"/>
          </a:p>
        </p:txBody>
      </p:sp>
    </p:spTree>
    <p:extLst>
      <p:ext uri="{BB962C8B-B14F-4D97-AF65-F5344CB8AC3E}">
        <p14:creationId xmlns:p14="http://schemas.microsoft.com/office/powerpoint/2010/main" val="2884318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FB44A6-1BA1-AB2C-4778-183FCBDB484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8D432F9C-33F0-CA7F-406B-039D6292EE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A2DBAC15-A496-2DA9-BB34-0326CE0365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8943253-637C-C1E2-44C7-816F579496BF}"/>
              </a:ext>
            </a:extLst>
          </p:cNvPr>
          <p:cNvSpPr>
            <a:spLocks noGrp="1"/>
          </p:cNvSpPr>
          <p:nvPr>
            <p:ph type="dt" sz="half" idx="10"/>
          </p:nvPr>
        </p:nvSpPr>
        <p:spPr/>
        <p:txBody>
          <a:bodyPr/>
          <a:lstStyle/>
          <a:p>
            <a:fld id="{07F8E64A-8CDA-4DA1-A577-BEE2EEB1DFD9}" type="datetimeFigureOut">
              <a:rPr lang="nl-NL" smtClean="0"/>
              <a:t>31-10-2023</a:t>
            </a:fld>
            <a:endParaRPr lang="nl-NL"/>
          </a:p>
        </p:txBody>
      </p:sp>
      <p:sp>
        <p:nvSpPr>
          <p:cNvPr id="6" name="Tijdelijke aanduiding voor voettekst 5">
            <a:extLst>
              <a:ext uri="{FF2B5EF4-FFF2-40B4-BE49-F238E27FC236}">
                <a16:creationId xmlns:a16="http://schemas.microsoft.com/office/drawing/2014/main" id="{7B2A75FC-FD0C-8F10-4AA9-E2270595031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F450DC6-7C77-6AD5-6563-2A8ECA198FA5}"/>
              </a:ext>
            </a:extLst>
          </p:cNvPr>
          <p:cNvSpPr>
            <a:spLocks noGrp="1"/>
          </p:cNvSpPr>
          <p:nvPr>
            <p:ph type="sldNum" sz="quarter" idx="12"/>
          </p:nvPr>
        </p:nvSpPr>
        <p:spPr/>
        <p:txBody>
          <a:bodyPr/>
          <a:lstStyle/>
          <a:p>
            <a:fld id="{6EA6A9B3-0842-4DF0-8CE1-B283C0679115}" type="slidenum">
              <a:rPr lang="nl-NL" smtClean="0"/>
              <a:t>‹nr.›</a:t>
            </a:fld>
            <a:endParaRPr lang="nl-NL"/>
          </a:p>
        </p:txBody>
      </p:sp>
    </p:spTree>
    <p:extLst>
      <p:ext uri="{BB962C8B-B14F-4D97-AF65-F5344CB8AC3E}">
        <p14:creationId xmlns:p14="http://schemas.microsoft.com/office/powerpoint/2010/main" val="1769985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75B107D2-8F7E-09BD-08B8-7FCA7D3216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2640552E-23C7-D605-094B-196480E9FB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99F18F4-0F52-1509-466A-FE11D5AA69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F8E64A-8CDA-4DA1-A577-BEE2EEB1DFD9}" type="datetimeFigureOut">
              <a:rPr lang="nl-NL" smtClean="0"/>
              <a:t>31-10-2023</a:t>
            </a:fld>
            <a:endParaRPr lang="nl-NL"/>
          </a:p>
        </p:txBody>
      </p:sp>
      <p:sp>
        <p:nvSpPr>
          <p:cNvPr id="5" name="Tijdelijke aanduiding voor voettekst 4">
            <a:extLst>
              <a:ext uri="{FF2B5EF4-FFF2-40B4-BE49-F238E27FC236}">
                <a16:creationId xmlns:a16="http://schemas.microsoft.com/office/drawing/2014/main" id="{E7B2CBA2-6F60-E002-2D94-AC1E594B56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8A6BC06B-0478-C9D0-FBCD-A06BF71199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A6A9B3-0842-4DF0-8CE1-B283C0679115}" type="slidenum">
              <a:rPr lang="nl-NL" smtClean="0"/>
              <a:t>‹nr.›</a:t>
            </a:fld>
            <a:endParaRPr lang="nl-NL"/>
          </a:p>
        </p:txBody>
      </p:sp>
    </p:spTree>
    <p:extLst>
      <p:ext uri="{BB962C8B-B14F-4D97-AF65-F5344CB8AC3E}">
        <p14:creationId xmlns:p14="http://schemas.microsoft.com/office/powerpoint/2010/main" val="3225501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9" name="Freeform: Shape 5128">
            <a:extLst>
              <a:ext uri="{FF2B5EF4-FFF2-40B4-BE49-F238E27FC236}">
                <a16:creationId xmlns:a16="http://schemas.microsoft.com/office/drawing/2014/main" id="{17CDB40A-75BB-4498-A20B-59C3984A3A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842619" y="585526"/>
            <a:ext cx="8349381" cy="5509038"/>
          </a:xfrm>
          <a:custGeom>
            <a:avLst/>
            <a:gdLst>
              <a:gd name="connsiteX0" fmla="*/ 0 w 8349381"/>
              <a:gd name="connsiteY0" fmla="*/ 0 h 5509038"/>
              <a:gd name="connsiteX1" fmla="*/ 8349381 w 8349381"/>
              <a:gd name="connsiteY1" fmla="*/ 0 h 5509038"/>
              <a:gd name="connsiteX2" fmla="*/ 5806407 w 8349381"/>
              <a:gd name="connsiteY2" fmla="*/ 5509038 h 5509038"/>
              <a:gd name="connsiteX3" fmla="*/ 0 w 8349381"/>
              <a:gd name="connsiteY3" fmla="*/ 5509038 h 5509038"/>
            </a:gdLst>
            <a:ahLst/>
            <a:cxnLst>
              <a:cxn ang="0">
                <a:pos x="connsiteX0" y="connsiteY0"/>
              </a:cxn>
              <a:cxn ang="0">
                <a:pos x="connsiteX1" y="connsiteY1"/>
              </a:cxn>
              <a:cxn ang="0">
                <a:pos x="connsiteX2" y="connsiteY2"/>
              </a:cxn>
              <a:cxn ang="0">
                <a:pos x="connsiteX3" y="connsiteY3"/>
              </a:cxn>
            </a:cxnLst>
            <a:rect l="l" t="t" r="r" b="b"/>
            <a:pathLst>
              <a:path w="8349381" h="5509038">
                <a:moveTo>
                  <a:pt x="0" y="0"/>
                </a:moveTo>
                <a:lnTo>
                  <a:pt x="8349381" y="0"/>
                </a:lnTo>
                <a:lnTo>
                  <a:pt x="5806407" y="5509038"/>
                </a:lnTo>
                <a:lnTo>
                  <a:pt x="0" y="5509038"/>
                </a:lnTo>
                <a:close/>
              </a:path>
            </a:pathLst>
          </a:cu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lumMod val="95000"/>
                </a:schemeClr>
              </a:solidFill>
            </a:endParaRPr>
          </a:p>
        </p:txBody>
      </p:sp>
      <p:sp>
        <p:nvSpPr>
          <p:cNvPr id="3" name="Ondertitel 2">
            <a:extLst>
              <a:ext uri="{FF2B5EF4-FFF2-40B4-BE49-F238E27FC236}">
                <a16:creationId xmlns:a16="http://schemas.microsoft.com/office/drawing/2014/main" id="{C01D7A0D-30C2-A284-496E-FA316C3DF5E2}"/>
              </a:ext>
            </a:extLst>
          </p:cNvPr>
          <p:cNvSpPr>
            <a:spLocks noGrp="1"/>
          </p:cNvSpPr>
          <p:nvPr>
            <p:ph type="subTitle" idx="1"/>
          </p:nvPr>
        </p:nvSpPr>
        <p:spPr>
          <a:xfrm>
            <a:off x="5986272" y="3651047"/>
            <a:ext cx="5370576" cy="1443467"/>
          </a:xfrm>
        </p:spPr>
        <p:txBody>
          <a:bodyPr>
            <a:normAutofit fontScale="92500" lnSpcReduction="10000"/>
          </a:bodyPr>
          <a:lstStyle/>
          <a:p>
            <a:pPr algn="l"/>
            <a:r>
              <a:rPr lang="nl-NL" sz="2000" dirty="0" err="1">
                <a:solidFill>
                  <a:srgbClr val="FFFFFF"/>
                </a:solidFill>
              </a:rPr>
              <a:t>Anda</a:t>
            </a:r>
            <a:r>
              <a:rPr lang="nl-NL" sz="2000" dirty="0">
                <a:solidFill>
                  <a:srgbClr val="FFFFFF"/>
                </a:solidFill>
              </a:rPr>
              <a:t> Adolphs</a:t>
            </a:r>
          </a:p>
          <a:p>
            <a:pPr algn="l"/>
            <a:r>
              <a:rPr lang="nl-NL" sz="2000" dirty="0">
                <a:solidFill>
                  <a:srgbClr val="FFFFFF"/>
                </a:solidFill>
              </a:rPr>
              <a:t>24 okt 2023</a:t>
            </a:r>
          </a:p>
          <a:p>
            <a:pPr algn="l"/>
            <a:endParaRPr lang="nl-NL" sz="2000" dirty="0">
              <a:solidFill>
                <a:srgbClr val="FFFFFF"/>
              </a:solidFill>
            </a:endParaRPr>
          </a:p>
          <a:p>
            <a:pPr algn="l"/>
            <a:r>
              <a:rPr lang="nl-NL" sz="2000" dirty="0">
                <a:solidFill>
                  <a:srgbClr val="FFFFFF"/>
                </a:solidFill>
              </a:rPr>
              <a:t>Versie zonder plaatjes</a:t>
            </a:r>
          </a:p>
        </p:txBody>
      </p:sp>
      <p:sp>
        <p:nvSpPr>
          <p:cNvPr id="2" name="Titel 1">
            <a:extLst>
              <a:ext uri="{FF2B5EF4-FFF2-40B4-BE49-F238E27FC236}">
                <a16:creationId xmlns:a16="http://schemas.microsoft.com/office/drawing/2014/main" id="{6A788060-22FB-0719-80E0-83D04FCBA80A}"/>
              </a:ext>
            </a:extLst>
          </p:cNvPr>
          <p:cNvSpPr>
            <a:spLocks noGrp="1"/>
          </p:cNvSpPr>
          <p:nvPr>
            <p:ph type="ctrTitle"/>
          </p:nvPr>
        </p:nvSpPr>
        <p:spPr>
          <a:xfrm>
            <a:off x="5673747" y="1408814"/>
            <a:ext cx="5683102" cy="2235277"/>
          </a:xfrm>
        </p:spPr>
        <p:txBody>
          <a:bodyPr>
            <a:normAutofit fontScale="90000"/>
          </a:bodyPr>
          <a:lstStyle/>
          <a:p>
            <a:pPr algn="l"/>
            <a:r>
              <a:rPr lang="nl-NL" sz="5400" dirty="0">
                <a:solidFill>
                  <a:srgbClr val="FFFFFF"/>
                </a:solidFill>
              </a:rPr>
              <a:t>WZD – je ziet het pas als je het door hebt</a:t>
            </a:r>
          </a:p>
        </p:txBody>
      </p:sp>
    </p:spTree>
    <p:extLst>
      <p:ext uri="{BB962C8B-B14F-4D97-AF65-F5344CB8AC3E}">
        <p14:creationId xmlns:p14="http://schemas.microsoft.com/office/powerpoint/2010/main" val="2785500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482604A-DD16-1D93-5C4D-1FF47F08E0A8}"/>
              </a:ext>
            </a:extLst>
          </p:cNvPr>
          <p:cNvSpPr>
            <a:spLocks noGrp="1"/>
          </p:cNvSpPr>
          <p:nvPr>
            <p:ph type="title"/>
          </p:nvPr>
        </p:nvSpPr>
        <p:spPr>
          <a:xfrm>
            <a:off x="1285241" y="1008993"/>
            <a:ext cx="9231410" cy="3542045"/>
          </a:xfrm>
        </p:spPr>
        <p:txBody>
          <a:bodyPr vert="horz" lIns="91440" tIns="45720" rIns="91440" bIns="45720" rtlCol="0" anchor="b">
            <a:normAutofit/>
          </a:bodyPr>
          <a:lstStyle/>
          <a:p>
            <a:r>
              <a:rPr lang="en-US" sz="11500" kern="1200">
                <a:solidFill>
                  <a:schemeClr val="tx1"/>
                </a:solidFill>
                <a:latin typeface="+mj-lt"/>
                <a:ea typeface="+mj-ea"/>
                <a:cs typeface="+mj-cs"/>
              </a:rPr>
              <a:t>STELLING 1</a:t>
            </a:r>
            <a:endParaRPr lang="en-US" sz="11500" kern="1200" dirty="0">
              <a:solidFill>
                <a:schemeClr val="tx1"/>
              </a:solidFill>
              <a:latin typeface="+mj-lt"/>
              <a:ea typeface="+mj-ea"/>
              <a:cs typeface="+mj-cs"/>
            </a:endParaRPr>
          </a:p>
        </p:txBody>
      </p:sp>
      <p:sp>
        <p:nvSpPr>
          <p:cNvPr id="3" name="Tijdelijke aanduiding voor inhoud 2">
            <a:extLst>
              <a:ext uri="{FF2B5EF4-FFF2-40B4-BE49-F238E27FC236}">
                <a16:creationId xmlns:a16="http://schemas.microsoft.com/office/drawing/2014/main" id="{714EE053-0B31-DDF2-9333-47191FD95FB9}"/>
              </a:ext>
            </a:extLst>
          </p:cNvPr>
          <p:cNvSpPr>
            <a:spLocks noGrp="1"/>
          </p:cNvSpPr>
          <p:nvPr>
            <p:ph idx="1"/>
          </p:nvPr>
        </p:nvSpPr>
        <p:spPr>
          <a:xfrm>
            <a:off x="1285241" y="4582814"/>
            <a:ext cx="7132335" cy="1312657"/>
          </a:xfrm>
        </p:spPr>
        <p:txBody>
          <a:bodyPr vert="horz" lIns="91440" tIns="45720" rIns="91440" bIns="45720" rtlCol="0" anchor="t">
            <a:normAutofit/>
          </a:bodyPr>
          <a:lstStyle/>
          <a:p>
            <a:pPr marL="0" indent="0">
              <a:buNone/>
            </a:pPr>
            <a:r>
              <a:rPr lang="en-US" sz="3000" kern="1200">
                <a:solidFill>
                  <a:schemeClr val="tx1"/>
                </a:solidFill>
                <a:latin typeface="+mn-lt"/>
                <a:ea typeface="+mn-ea"/>
                <a:cs typeface="+mn-cs"/>
              </a:rPr>
              <a:t>Kwetsbare man van 84 jaar die zich verzet tegen hulp bij douchen door de thuiszorg.</a:t>
            </a:r>
            <a:endParaRPr lang="en-US" sz="3000" kern="1200" dirty="0">
              <a:solidFill>
                <a:schemeClr val="tx1"/>
              </a:solidFill>
              <a:latin typeface="+mn-lt"/>
              <a:ea typeface="+mn-ea"/>
              <a:cs typeface="+mn-cs"/>
            </a:endParaRPr>
          </a:p>
        </p:txBody>
      </p:sp>
    </p:spTree>
    <p:extLst>
      <p:ext uri="{BB962C8B-B14F-4D97-AF65-F5344CB8AC3E}">
        <p14:creationId xmlns:p14="http://schemas.microsoft.com/office/powerpoint/2010/main" val="2355357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1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Triangle 2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AFAFBA7-64A2-3C93-B035-2DE90FCDC9E2}"/>
              </a:ext>
            </a:extLst>
          </p:cNvPr>
          <p:cNvSpPr>
            <a:spLocks noGrp="1"/>
          </p:cNvSpPr>
          <p:nvPr>
            <p:ph type="title"/>
          </p:nvPr>
        </p:nvSpPr>
        <p:spPr>
          <a:xfrm>
            <a:off x="1075767" y="1188637"/>
            <a:ext cx="2988234" cy="4480726"/>
          </a:xfrm>
        </p:spPr>
        <p:txBody>
          <a:bodyPr>
            <a:normAutofit/>
          </a:bodyPr>
          <a:lstStyle/>
          <a:p>
            <a:pPr algn="r"/>
            <a:r>
              <a:rPr lang="nl-NL" sz="6600"/>
              <a:t>Let op</a:t>
            </a:r>
            <a:endParaRPr lang="nl-NL" sz="6600" dirty="0"/>
          </a:p>
        </p:txBody>
      </p:sp>
      <p:cxnSp>
        <p:nvCxnSpPr>
          <p:cNvPr id="25" name="Straight Connector 24">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CA65157E-6D2A-469A-FBF7-D29A3EFF9849}"/>
              </a:ext>
            </a:extLst>
          </p:cNvPr>
          <p:cNvSpPr>
            <a:spLocks noGrp="1"/>
          </p:cNvSpPr>
          <p:nvPr>
            <p:ph idx="1"/>
          </p:nvPr>
        </p:nvSpPr>
        <p:spPr>
          <a:xfrm>
            <a:off x="5255260" y="1648870"/>
            <a:ext cx="4702848" cy="3560260"/>
          </a:xfrm>
        </p:spPr>
        <p:txBody>
          <a:bodyPr anchor="ctr">
            <a:normAutofit/>
          </a:bodyPr>
          <a:lstStyle/>
          <a:p>
            <a:r>
              <a:rPr lang="nl-NL" sz="3000" dirty="0"/>
              <a:t>Doelgroep (dementie, NAH, Korsakov, Huntington en VG)</a:t>
            </a:r>
          </a:p>
          <a:p>
            <a:r>
              <a:rPr lang="nl-NL" sz="3000" dirty="0"/>
              <a:t>Verzet</a:t>
            </a:r>
          </a:p>
          <a:p>
            <a:r>
              <a:rPr lang="nl-NL" sz="3200" dirty="0"/>
              <a:t>Overal</a:t>
            </a:r>
          </a:p>
        </p:txBody>
      </p:sp>
    </p:spTree>
    <p:extLst>
      <p:ext uri="{BB962C8B-B14F-4D97-AF65-F5344CB8AC3E}">
        <p14:creationId xmlns:p14="http://schemas.microsoft.com/office/powerpoint/2010/main" val="119424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301A10F-571C-4696-1515-E2F069EA9AF3}"/>
              </a:ext>
            </a:extLst>
          </p:cNvPr>
          <p:cNvSpPr>
            <a:spLocks noGrp="1"/>
          </p:cNvSpPr>
          <p:nvPr>
            <p:ph type="title"/>
          </p:nvPr>
        </p:nvSpPr>
        <p:spPr>
          <a:xfrm>
            <a:off x="1075767" y="1188637"/>
            <a:ext cx="2988234" cy="4480726"/>
          </a:xfrm>
        </p:spPr>
        <p:txBody>
          <a:bodyPr>
            <a:normAutofit/>
          </a:bodyPr>
          <a:lstStyle/>
          <a:p>
            <a:pPr algn="r"/>
            <a:r>
              <a:rPr lang="nl-NL" sz="5600"/>
              <a:t>STELLING 2</a:t>
            </a:r>
            <a:endParaRPr lang="nl-NL" sz="5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EBB9E158-CC3A-5665-C2DF-5D0C43A10444}"/>
              </a:ext>
            </a:extLst>
          </p:cNvPr>
          <p:cNvSpPr>
            <a:spLocks noGrp="1"/>
          </p:cNvSpPr>
          <p:nvPr>
            <p:ph idx="1"/>
          </p:nvPr>
        </p:nvSpPr>
        <p:spPr>
          <a:xfrm>
            <a:off x="5255260" y="1648870"/>
            <a:ext cx="4702848" cy="3560260"/>
          </a:xfrm>
        </p:spPr>
        <p:txBody>
          <a:bodyPr anchor="ctr">
            <a:normAutofit/>
          </a:bodyPr>
          <a:lstStyle/>
          <a:p>
            <a:pPr marL="0" indent="0">
              <a:buNone/>
            </a:pPr>
            <a:r>
              <a:rPr lang="nl-NL" sz="3000"/>
              <a:t>Vrouw met dementie krijgt van thuiszorg insuline die opgeborgen zit in medicatiekluisje</a:t>
            </a:r>
            <a:endParaRPr lang="nl-NL" sz="2400" dirty="0"/>
          </a:p>
        </p:txBody>
      </p:sp>
    </p:spTree>
    <p:extLst>
      <p:ext uri="{BB962C8B-B14F-4D97-AF65-F5344CB8AC3E}">
        <p14:creationId xmlns:p14="http://schemas.microsoft.com/office/powerpoint/2010/main" val="2851631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1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Triangle 2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AFAFBA7-64A2-3C93-B035-2DE90FCDC9E2}"/>
              </a:ext>
            </a:extLst>
          </p:cNvPr>
          <p:cNvSpPr>
            <a:spLocks noGrp="1"/>
          </p:cNvSpPr>
          <p:nvPr>
            <p:ph type="title"/>
          </p:nvPr>
        </p:nvSpPr>
        <p:spPr>
          <a:xfrm>
            <a:off x="1075767" y="1188637"/>
            <a:ext cx="2988234" cy="4480726"/>
          </a:xfrm>
        </p:spPr>
        <p:txBody>
          <a:bodyPr>
            <a:normAutofit/>
          </a:bodyPr>
          <a:lstStyle/>
          <a:p>
            <a:pPr algn="r"/>
            <a:r>
              <a:rPr lang="nl-NL" sz="6600"/>
              <a:t>Let op</a:t>
            </a:r>
            <a:endParaRPr lang="nl-NL" sz="6600" dirty="0"/>
          </a:p>
        </p:txBody>
      </p:sp>
      <p:cxnSp>
        <p:nvCxnSpPr>
          <p:cNvPr id="25" name="Straight Connector 24">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CA65157E-6D2A-469A-FBF7-D29A3EFF9849}"/>
              </a:ext>
            </a:extLst>
          </p:cNvPr>
          <p:cNvSpPr>
            <a:spLocks noGrp="1"/>
          </p:cNvSpPr>
          <p:nvPr>
            <p:ph idx="1"/>
          </p:nvPr>
        </p:nvSpPr>
        <p:spPr>
          <a:xfrm>
            <a:off x="5255260" y="1648870"/>
            <a:ext cx="4702848" cy="3560260"/>
          </a:xfrm>
        </p:spPr>
        <p:txBody>
          <a:bodyPr anchor="ctr">
            <a:normAutofit/>
          </a:bodyPr>
          <a:lstStyle/>
          <a:p>
            <a:pPr marL="0" indent="0">
              <a:buNone/>
            </a:pPr>
            <a:r>
              <a:rPr lang="nl-NL" sz="3000" dirty="0"/>
              <a:t>Verzet client tegen inzet van zorg</a:t>
            </a:r>
          </a:p>
        </p:txBody>
      </p:sp>
    </p:spTree>
    <p:extLst>
      <p:ext uri="{BB962C8B-B14F-4D97-AF65-F5344CB8AC3E}">
        <p14:creationId xmlns:p14="http://schemas.microsoft.com/office/powerpoint/2010/main" val="371948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F8C5283-CBD6-ED71-ECD0-BC0AD84F3B12}"/>
              </a:ext>
            </a:extLst>
          </p:cNvPr>
          <p:cNvSpPr>
            <a:spLocks noGrp="1"/>
          </p:cNvSpPr>
          <p:nvPr>
            <p:ph type="title"/>
          </p:nvPr>
        </p:nvSpPr>
        <p:spPr>
          <a:xfrm>
            <a:off x="1285240" y="1050595"/>
            <a:ext cx="8074815" cy="1618489"/>
          </a:xfrm>
        </p:spPr>
        <p:txBody>
          <a:bodyPr anchor="ctr">
            <a:normAutofit/>
          </a:bodyPr>
          <a:lstStyle/>
          <a:p>
            <a:r>
              <a:rPr lang="nl-NL" sz="7200" dirty="0"/>
              <a:t>STELLING 3</a:t>
            </a:r>
          </a:p>
        </p:txBody>
      </p:sp>
      <p:sp>
        <p:nvSpPr>
          <p:cNvPr id="3" name="Tijdelijke aanduiding voor inhoud 2">
            <a:extLst>
              <a:ext uri="{FF2B5EF4-FFF2-40B4-BE49-F238E27FC236}">
                <a16:creationId xmlns:a16="http://schemas.microsoft.com/office/drawing/2014/main" id="{472D463E-1167-C269-D2EA-0646612D73A4}"/>
              </a:ext>
            </a:extLst>
          </p:cNvPr>
          <p:cNvSpPr>
            <a:spLocks noGrp="1"/>
          </p:cNvSpPr>
          <p:nvPr>
            <p:ph idx="1"/>
          </p:nvPr>
        </p:nvSpPr>
        <p:spPr>
          <a:xfrm>
            <a:off x="1285240" y="2969469"/>
            <a:ext cx="8074815" cy="2800395"/>
          </a:xfrm>
        </p:spPr>
        <p:txBody>
          <a:bodyPr anchor="t">
            <a:normAutofit/>
          </a:bodyPr>
          <a:lstStyle/>
          <a:p>
            <a:pPr marL="0" indent="0">
              <a:buNone/>
            </a:pPr>
            <a:r>
              <a:rPr lang="nl-NL" sz="3000" dirty="0"/>
              <a:t>Thuiszorg gooit beschimmelde etenswaren weg van vrouw met dementie op verzoek van dochter.</a:t>
            </a:r>
          </a:p>
          <a:p>
            <a:pPr marL="0" indent="0">
              <a:buNone/>
            </a:pPr>
            <a:endParaRPr lang="nl-NL" sz="2400" dirty="0"/>
          </a:p>
        </p:txBody>
      </p:sp>
    </p:spTree>
    <p:extLst>
      <p:ext uri="{BB962C8B-B14F-4D97-AF65-F5344CB8AC3E}">
        <p14:creationId xmlns:p14="http://schemas.microsoft.com/office/powerpoint/2010/main" val="574167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Triangle 18">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7CFF9BD-A6E2-4B7D-AF01-ED8C191BFD8D}"/>
              </a:ext>
            </a:extLst>
          </p:cNvPr>
          <p:cNvSpPr>
            <a:spLocks noGrp="1"/>
          </p:cNvSpPr>
          <p:nvPr>
            <p:ph type="title"/>
          </p:nvPr>
        </p:nvSpPr>
        <p:spPr>
          <a:xfrm>
            <a:off x="1075767" y="1188637"/>
            <a:ext cx="2988234" cy="4480726"/>
          </a:xfrm>
        </p:spPr>
        <p:txBody>
          <a:bodyPr>
            <a:normAutofit/>
          </a:bodyPr>
          <a:lstStyle/>
          <a:p>
            <a:pPr algn="r"/>
            <a:r>
              <a:rPr lang="nl-NL" sz="5600" dirty="0"/>
              <a:t>STELLING 4</a:t>
            </a:r>
          </a:p>
        </p:txBody>
      </p:sp>
      <p:cxnSp>
        <p:nvCxnSpPr>
          <p:cNvPr id="23" name="Straight Connector 22">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B7B3C875-5D86-7CFD-0404-CCC7D26E7A1F}"/>
              </a:ext>
            </a:extLst>
          </p:cNvPr>
          <p:cNvSpPr>
            <a:spLocks noGrp="1"/>
          </p:cNvSpPr>
          <p:nvPr>
            <p:ph idx="1"/>
          </p:nvPr>
        </p:nvSpPr>
        <p:spPr>
          <a:xfrm>
            <a:off x="5255260" y="1648870"/>
            <a:ext cx="4702848" cy="3560260"/>
          </a:xfrm>
        </p:spPr>
        <p:txBody>
          <a:bodyPr anchor="ctr">
            <a:normAutofit/>
          </a:bodyPr>
          <a:lstStyle/>
          <a:p>
            <a:pPr marL="0" indent="0">
              <a:buNone/>
            </a:pPr>
            <a:r>
              <a:rPr lang="en-US" sz="3000" kern="1200">
                <a:latin typeface="+mn-lt"/>
                <a:ea typeface="+mn-ea"/>
                <a:cs typeface="+mn-cs"/>
              </a:rPr>
              <a:t>Echtgenote van man met dementie </a:t>
            </a:r>
            <a:r>
              <a:rPr lang="en-US" sz="3000"/>
              <a:t>doet slaapkamer deur ‘s nachts op slot, zodat dhr niet kan weglopen.</a:t>
            </a:r>
            <a:endParaRPr lang="en-US" sz="3000" kern="1200">
              <a:latin typeface="+mn-lt"/>
              <a:ea typeface="+mn-ea"/>
              <a:cs typeface="+mn-cs"/>
            </a:endParaRPr>
          </a:p>
          <a:p>
            <a:endParaRPr lang="nl-NL" sz="2400" dirty="0"/>
          </a:p>
        </p:txBody>
      </p:sp>
    </p:spTree>
    <p:extLst>
      <p:ext uri="{BB962C8B-B14F-4D97-AF65-F5344CB8AC3E}">
        <p14:creationId xmlns:p14="http://schemas.microsoft.com/office/powerpoint/2010/main" val="4238372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AFAFBA7-64A2-3C93-B035-2DE90FCDC9E2}"/>
              </a:ext>
            </a:extLst>
          </p:cNvPr>
          <p:cNvSpPr>
            <a:spLocks noGrp="1"/>
          </p:cNvSpPr>
          <p:nvPr>
            <p:ph type="title"/>
          </p:nvPr>
        </p:nvSpPr>
        <p:spPr>
          <a:xfrm>
            <a:off x="1075767" y="1188637"/>
            <a:ext cx="2988234" cy="4480726"/>
          </a:xfrm>
        </p:spPr>
        <p:txBody>
          <a:bodyPr>
            <a:normAutofit/>
          </a:bodyPr>
          <a:lstStyle/>
          <a:p>
            <a:pPr algn="r"/>
            <a:r>
              <a:rPr lang="nl-NL" sz="6600" dirty="0"/>
              <a:t>Let op</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CA65157E-6D2A-469A-FBF7-D29A3EFF9849}"/>
              </a:ext>
            </a:extLst>
          </p:cNvPr>
          <p:cNvSpPr>
            <a:spLocks noGrp="1"/>
          </p:cNvSpPr>
          <p:nvPr>
            <p:ph idx="1"/>
          </p:nvPr>
        </p:nvSpPr>
        <p:spPr>
          <a:xfrm>
            <a:off x="5255260" y="1648870"/>
            <a:ext cx="4702848" cy="3560260"/>
          </a:xfrm>
        </p:spPr>
        <p:txBody>
          <a:bodyPr anchor="ctr">
            <a:normAutofit/>
          </a:bodyPr>
          <a:lstStyle/>
          <a:p>
            <a:r>
              <a:rPr lang="nl-NL" sz="2400" dirty="0"/>
              <a:t>Doelgroep (dementie, NAH, Korsakov, Huntington en VG)</a:t>
            </a:r>
          </a:p>
          <a:p>
            <a:r>
              <a:rPr lang="nl-NL" sz="2400" dirty="0"/>
              <a:t>Verzet client </a:t>
            </a:r>
          </a:p>
          <a:p>
            <a:r>
              <a:rPr lang="nl-NL" sz="2400" dirty="0"/>
              <a:t>Professionele hulpverleners</a:t>
            </a:r>
          </a:p>
          <a:p>
            <a:endParaRPr lang="nl-NL" sz="2400" dirty="0"/>
          </a:p>
          <a:p>
            <a:r>
              <a:rPr lang="nl-NL" sz="2400" dirty="0"/>
              <a:t>Wilsbekwaamheid</a:t>
            </a:r>
          </a:p>
        </p:txBody>
      </p:sp>
    </p:spTree>
    <p:extLst>
      <p:ext uri="{BB962C8B-B14F-4D97-AF65-F5344CB8AC3E}">
        <p14:creationId xmlns:p14="http://schemas.microsoft.com/office/powerpoint/2010/main" val="640778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C685418-243B-D771-92F2-CE432DBDDA24}"/>
              </a:ext>
            </a:extLst>
          </p:cNvPr>
          <p:cNvSpPr>
            <a:spLocks noGrp="1"/>
          </p:cNvSpPr>
          <p:nvPr>
            <p:ph type="title"/>
          </p:nvPr>
        </p:nvSpPr>
        <p:spPr>
          <a:xfrm>
            <a:off x="1285240" y="1050595"/>
            <a:ext cx="8074815" cy="1618489"/>
          </a:xfrm>
        </p:spPr>
        <p:txBody>
          <a:bodyPr anchor="ctr">
            <a:normAutofit/>
          </a:bodyPr>
          <a:lstStyle/>
          <a:p>
            <a:r>
              <a:rPr lang="nl-NL" sz="7200" dirty="0"/>
              <a:t>STELLING 5</a:t>
            </a:r>
          </a:p>
        </p:txBody>
      </p:sp>
      <p:sp>
        <p:nvSpPr>
          <p:cNvPr id="3" name="Tijdelijke aanduiding voor inhoud 2">
            <a:extLst>
              <a:ext uri="{FF2B5EF4-FFF2-40B4-BE49-F238E27FC236}">
                <a16:creationId xmlns:a16="http://schemas.microsoft.com/office/drawing/2014/main" id="{86503843-8320-B134-23A7-DABC2840DAE4}"/>
              </a:ext>
            </a:extLst>
          </p:cNvPr>
          <p:cNvSpPr>
            <a:spLocks noGrp="1"/>
          </p:cNvSpPr>
          <p:nvPr>
            <p:ph idx="1"/>
          </p:nvPr>
        </p:nvSpPr>
        <p:spPr>
          <a:xfrm>
            <a:off x="1285240" y="2969469"/>
            <a:ext cx="8074815" cy="2800395"/>
          </a:xfrm>
        </p:spPr>
        <p:txBody>
          <a:bodyPr anchor="t">
            <a:normAutofit/>
          </a:bodyPr>
          <a:lstStyle/>
          <a:p>
            <a:pPr marL="0" indent="0">
              <a:buNone/>
            </a:pPr>
            <a:r>
              <a:rPr lang="en-US" sz="3000" kern="1200" dirty="0" err="1">
                <a:latin typeface="+mn-lt"/>
                <a:ea typeface="+mn-ea"/>
                <a:cs typeface="+mn-cs"/>
              </a:rPr>
              <a:t>Patiënte</a:t>
            </a:r>
            <a:r>
              <a:rPr lang="en-US" sz="3000" kern="1200" dirty="0">
                <a:latin typeface="+mn-lt"/>
                <a:ea typeface="+mn-ea"/>
                <a:cs typeface="+mn-cs"/>
              </a:rPr>
              <a:t> met </a:t>
            </a:r>
            <a:r>
              <a:rPr lang="en-US" sz="3000" kern="1200" dirty="0" err="1">
                <a:latin typeface="+mn-lt"/>
                <a:ea typeface="+mn-ea"/>
                <a:cs typeface="+mn-cs"/>
              </a:rPr>
              <a:t>dementie</a:t>
            </a:r>
            <a:r>
              <a:rPr lang="en-US" sz="3000" kern="1200" dirty="0">
                <a:latin typeface="+mn-lt"/>
                <a:ea typeface="+mn-ea"/>
                <a:cs typeface="+mn-cs"/>
              </a:rPr>
              <a:t> </a:t>
            </a:r>
            <a:r>
              <a:rPr lang="en-US" sz="3000" kern="1200" dirty="0" err="1">
                <a:latin typeface="+mn-lt"/>
                <a:ea typeface="+mn-ea"/>
                <a:cs typeface="+mn-cs"/>
              </a:rPr>
              <a:t>krijgt</a:t>
            </a:r>
            <a:r>
              <a:rPr lang="en-US" sz="3000" kern="1200" dirty="0">
                <a:latin typeface="+mn-lt"/>
                <a:ea typeface="+mn-ea"/>
                <a:cs typeface="+mn-cs"/>
              </a:rPr>
              <a:t> reeds 6 </a:t>
            </a:r>
            <a:r>
              <a:rPr lang="en-US" sz="3000" kern="1200" dirty="0" err="1">
                <a:latin typeface="+mn-lt"/>
                <a:ea typeface="+mn-ea"/>
                <a:cs typeface="+mn-cs"/>
              </a:rPr>
              <a:t>maanden</a:t>
            </a:r>
            <a:r>
              <a:rPr lang="en-US" sz="3000" kern="1200" dirty="0">
                <a:latin typeface="+mn-lt"/>
                <a:ea typeface="+mn-ea"/>
                <a:cs typeface="+mn-cs"/>
              </a:rPr>
              <a:t> haloperidol in </a:t>
            </a:r>
            <a:r>
              <a:rPr lang="en-US" sz="3000" kern="1200" dirty="0" err="1">
                <a:latin typeface="+mn-lt"/>
                <a:ea typeface="+mn-ea"/>
                <a:cs typeface="+mn-cs"/>
              </a:rPr>
              <a:t>verband</a:t>
            </a:r>
            <a:r>
              <a:rPr lang="en-US" sz="3000" kern="1200" dirty="0">
                <a:latin typeface="+mn-lt"/>
                <a:ea typeface="+mn-ea"/>
                <a:cs typeface="+mn-cs"/>
              </a:rPr>
              <a:t> met </a:t>
            </a:r>
            <a:r>
              <a:rPr lang="en-US" sz="3000" kern="1200" dirty="0" err="1">
                <a:latin typeface="+mn-lt"/>
                <a:ea typeface="+mn-ea"/>
                <a:cs typeface="+mn-cs"/>
              </a:rPr>
              <a:t>wanen</a:t>
            </a:r>
            <a:r>
              <a:rPr lang="en-US" sz="3000" kern="1200" dirty="0">
                <a:latin typeface="+mn-lt"/>
                <a:ea typeface="+mn-ea"/>
                <a:cs typeface="+mn-cs"/>
              </a:rPr>
              <a:t> </a:t>
            </a:r>
            <a:r>
              <a:rPr lang="en-US" sz="3000" kern="1200" dirty="0" err="1">
                <a:latin typeface="+mn-lt"/>
                <a:ea typeface="+mn-ea"/>
                <a:cs typeface="+mn-cs"/>
              </a:rPr>
              <a:t>bij</a:t>
            </a:r>
            <a:r>
              <a:rPr lang="en-US" sz="3000" kern="1200" dirty="0">
                <a:latin typeface="+mn-lt"/>
                <a:ea typeface="+mn-ea"/>
                <a:cs typeface="+mn-cs"/>
              </a:rPr>
              <a:t> </a:t>
            </a:r>
            <a:r>
              <a:rPr lang="en-US" sz="3000" kern="1200" dirty="0" err="1">
                <a:latin typeface="+mn-lt"/>
                <a:ea typeface="+mn-ea"/>
                <a:cs typeface="+mn-cs"/>
              </a:rPr>
              <a:t>dementie</a:t>
            </a:r>
            <a:r>
              <a:rPr lang="en-US" sz="3000" kern="1200" dirty="0">
                <a:latin typeface="+mn-lt"/>
                <a:ea typeface="+mn-ea"/>
                <a:cs typeface="+mn-cs"/>
              </a:rPr>
              <a:t>, </a:t>
            </a:r>
            <a:r>
              <a:rPr lang="en-US" sz="3000" kern="1200" dirty="0" err="1">
                <a:latin typeface="+mn-lt"/>
                <a:ea typeface="+mn-ea"/>
                <a:cs typeface="+mn-cs"/>
              </a:rPr>
              <a:t>zij</a:t>
            </a:r>
            <a:r>
              <a:rPr lang="en-US" sz="3000" kern="1200" dirty="0">
                <a:latin typeface="+mn-lt"/>
                <a:ea typeface="+mn-ea"/>
                <a:cs typeface="+mn-cs"/>
              </a:rPr>
              <a:t> </a:t>
            </a:r>
            <a:r>
              <a:rPr lang="en-US" sz="3000" kern="1200" dirty="0" err="1">
                <a:latin typeface="+mn-lt"/>
                <a:ea typeface="+mn-ea"/>
                <a:cs typeface="+mn-cs"/>
              </a:rPr>
              <a:t>verzet</a:t>
            </a:r>
            <a:r>
              <a:rPr lang="en-US" sz="3000" kern="1200" dirty="0">
                <a:latin typeface="+mn-lt"/>
                <a:ea typeface="+mn-ea"/>
                <a:cs typeface="+mn-cs"/>
              </a:rPr>
              <a:t> </a:t>
            </a:r>
            <a:r>
              <a:rPr lang="en-US" sz="3000" kern="1200" dirty="0" err="1">
                <a:latin typeface="+mn-lt"/>
                <a:ea typeface="+mn-ea"/>
                <a:cs typeface="+mn-cs"/>
              </a:rPr>
              <a:t>zich</a:t>
            </a:r>
            <a:r>
              <a:rPr lang="en-US" sz="3000" kern="1200" dirty="0">
                <a:latin typeface="+mn-lt"/>
                <a:ea typeface="+mn-ea"/>
                <a:cs typeface="+mn-cs"/>
              </a:rPr>
              <a:t> </a:t>
            </a:r>
            <a:r>
              <a:rPr lang="en-US" sz="3000" kern="1200" dirty="0" err="1">
                <a:latin typeface="+mn-lt"/>
                <a:ea typeface="+mn-ea"/>
                <a:cs typeface="+mn-cs"/>
              </a:rPr>
              <a:t>niet</a:t>
            </a:r>
            <a:r>
              <a:rPr lang="en-US" sz="3000" kern="1200" dirty="0">
                <a:latin typeface="+mn-lt"/>
                <a:ea typeface="+mn-ea"/>
                <a:cs typeface="+mn-cs"/>
              </a:rPr>
              <a:t>.</a:t>
            </a:r>
          </a:p>
          <a:p>
            <a:pPr marL="0" indent="0">
              <a:buNone/>
            </a:pPr>
            <a:endParaRPr lang="nl-NL" sz="2400" dirty="0"/>
          </a:p>
        </p:txBody>
      </p:sp>
    </p:spTree>
    <p:extLst>
      <p:ext uri="{BB962C8B-B14F-4D97-AF65-F5344CB8AC3E}">
        <p14:creationId xmlns:p14="http://schemas.microsoft.com/office/powerpoint/2010/main" val="735845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AFAFBA7-64A2-3C93-B035-2DE90FCDC9E2}"/>
              </a:ext>
            </a:extLst>
          </p:cNvPr>
          <p:cNvSpPr>
            <a:spLocks noGrp="1"/>
          </p:cNvSpPr>
          <p:nvPr>
            <p:ph type="title"/>
          </p:nvPr>
        </p:nvSpPr>
        <p:spPr>
          <a:xfrm>
            <a:off x="1075767" y="1188637"/>
            <a:ext cx="2988234" cy="4480726"/>
          </a:xfrm>
        </p:spPr>
        <p:txBody>
          <a:bodyPr>
            <a:normAutofit/>
          </a:bodyPr>
          <a:lstStyle/>
          <a:p>
            <a:pPr algn="r"/>
            <a:r>
              <a:rPr lang="nl-NL" sz="6600" dirty="0"/>
              <a:t>Let op</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CA65157E-6D2A-469A-FBF7-D29A3EFF9849}"/>
              </a:ext>
            </a:extLst>
          </p:cNvPr>
          <p:cNvSpPr>
            <a:spLocks noGrp="1"/>
          </p:cNvSpPr>
          <p:nvPr>
            <p:ph idx="1"/>
          </p:nvPr>
        </p:nvSpPr>
        <p:spPr>
          <a:xfrm>
            <a:off x="5255260" y="1648870"/>
            <a:ext cx="4702848" cy="3560260"/>
          </a:xfrm>
        </p:spPr>
        <p:txBody>
          <a:bodyPr anchor="ctr">
            <a:normAutofit/>
          </a:bodyPr>
          <a:lstStyle/>
          <a:p>
            <a:pPr marL="0" indent="0">
              <a:buNone/>
            </a:pPr>
            <a:r>
              <a:rPr lang="nl-NL" sz="2400" dirty="0"/>
              <a:t>Inzet psychofarmaca NIET volgens professionele richtlijn.</a:t>
            </a:r>
          </a:p>
          <a:p>
            <a:pPr marL="0" indent="0">
              <a:buNone/>
            </a:pPr>
            <a:r>
              <a:rPr lang="nl-NL" sz="2400" dirty="0"/>
              <a:t>(zonder verzet!)</a:t>
            </a:r>
          </a:p>
        </p:txBody>
      </p:sp>
    </p:spTree>
    <p:extLst>
      <p:ext uri="{BB962C8B-B14F-4D97-AF65-F5344CB8AC3E}">
        <p14:creationId xmlns:p14="http://schemas.microsoft.com/office/powerpoint/2010/main" val="2726592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83"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DDBF5E-75EF-AE7C-ABDB-57036AB591B6}"/>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2800" b="1" kern="1200" dirty="0">
                <a:solidFill>
                  <a:srgbClr val="FFFFFF"/>
                </a:solidFill>
                <a:latin typeface="+mj-lt"/>
                <a:ea typeface="+mj-ea"/>
                <a:cs typeface="+mj-cs"/>
              </a:rPr>
              <a:t>2. EN DAN?</a:t>
            </a:r>
          </a:p>
        </p:txBody>
      </p:sp>
      <p:pic>
        <p:nvPicPr>
          <p:cNvPr id="3074" name="Picture 2">
            <a:extLst>
              <a:ext uri="{FF2B5EF4-FFF2-40B4-BE49-F238E27FC236}">
                <a16:creationId xmlns:a16="http://schemas.microsoft.com/office/drawing/2014/main" id="{CFFFD035-ED15-1C47-0319-AFC7B6C3565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944786" y="398310"/>
            <a:ext cx="6061380" cy="6061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7944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EB8BDDB8-4211-BA47-B1A6-53C677CDFA16}"/>
              </a:ext>
            </a:extLst>
          </p:cNvPr>
          <p:cNvSpPr>
            <a:spLocks noGrp="1"/>
          </p:cNvSpPr>
          <p:nvPr>
            <p:ph type="title"/>
          </p:nvPr>
        </p:nvSpPr>
        <p:spPr>
          <a:xfrm>
            <a:off x="2555631" y="1441938"/>
            <a:ext cx="7080738" cy="3974124"/>
          </a:xfrm>
        </p:spPr>
        <p:txBody>
          <a:bodyPr vert="horz" lIns="91440" tIns="45720" rIns="91440" bIns="45720" rtlCol="0" anchor="ctr">
            <a:normAutofit/>
          </a:bodyPr>
          <a:lstStyle/>
          <a:p>
            <a:pPr algn="ctr"/>
            <a:r>
              <a:rPr lang="en-US" sz="5400" dirty="0">
                <a:solidFill>
                  <a:schemeClr val="bg1">
                    <a:lumMod val="95000"/>
                    <a:lumOff val="5000"/>
                  </a:schemeClr>
                </a:solidFill>
              </a:rPr>
              <a:t>1 </a:t>
            </a:r>
            <a:r>
              <a:rPr lang="en-US" sz="5400" dirty="0" err="1">
                <a:solidFill>
                  <a:schemeClr val="bg1">
                    <a:lumMod val="95000"/>
                    <a:lumOff val="5000"/>
                  </a:schemeClr>
                </a:solidFill>
              </a:rPr>
              <a:t>januari</a:t>
            </a:r>
            <a:r>
              <a:rPr lang="en-US" sz="5400" dirty="0">
                <a:solidFill>
                  <a:schemeClr val="bg1">
                    <a:lumMod val="95000"/>
                    <a:lumOff val="5000"/>
                  </a:schemeClr>
                </a:solidFill>
              </a:rPr>
              <a:t> 2020</a:t>
            </a:r>
          </a:p>
        </p:txBody>
      </p:sp>
    </p:spTree>
    <p:extLst>
      <p:ext uri="{BB962C8B-B14F-4D97-AF65-F5344CB8AC3E}">
        <p14:creationId xmlns:p14="http://schemas.microsoft.com/office/powerpoint/2010/main" val="152934151"/>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64D464-898B-4908-88FD-33A83D6ED6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7A6A87E-3C7C-4EE6-E242-0A12D134E242}"/>
              </a:ext>
            </a:extLst>
          </p:cNvPr>
          <p:cNvSpPr>
            <a:spLocks noGrp="1"/>
          </p:cNvSpPr>
          <p:nvPr>
            <p:ph type="title"/>
          </p:nvPr>
        </p:nvSpPr>
        <p:spPr>
          <a:xfrm>
            <a:off x="838200" y="365126"/>
            <a:ext cx="9808597" cy="1146176"/>
          </a:xfrm>
        </p:spPr>
        <p:txBody>
          <a:bodyPr>
            <a:normAutofit/>
          </a:bodyPr>
          <a:lstStyle/>
          <a:p>
            <a:r>
              <a:rPr lang="nl-NL" dirty="0">
                <a:solidFill>
                  <a:schemeClr val="bg1"/>
                </a:solidFill>
              </a:rPr>
              <a:t>Organiseer een MDO !</a:t>
            </a:r>
          </a:p>
        </p:txBody>
      </p:sp>
      <p:sp>
        <p:nvSpPr>
          <p:cNvPr id="10" name="Freeform: Shape 9">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jdelijke aanduiding voor inhoud 2">
            <a:extLst>
              <a:ext uri="{FF2B5EF4-FFF2-40B4-BE49-F238E27FC236}">
                <a16:creationId xmlns:a16="http://schemas.microsoft.com/office/drawing/2014/main" id="{D44D0723-F7C2-173E-C434-4FF0C46E3E4C}"/>
              </a:ext>
            </a:extLst>
          </p:cNvPr>
          <p:cNvSpPr>
            <a:spLocks noGrp="1"/>
          </p:cNvSpPr>
          <p:nvPr>
            <p:ph idx="1"/>
          </p:nvPr>
        </p:nvSpPr>
        <p:spPr>
          <a:xfrm>
            <a:off x="838201" y="2055811"/>
            <a:ext cx="7315200" cy="4121152"/>
          </a:xfrm>
        </p:spPr>
        <p:txBody>
          <a:bodyPr>
            <a:normAutofit/>
          </a:bodyPr>
          <a:lstStyle/>
          <a:p>
            <a:pPr marL="0" indent="0">
              <a:buNone/>
            </a:pPr>
            <a:r>
              <a:rPr lang="nl-NL" sz="2400" dirty="0">
                <a:solidFill>
                  <a:srgbClr val="FF0000"/>
                </a:solidFill>
              </a:rPr>
              <a:t>Casus bespreken</a:t>
            </a:r>
          </a:p>
          <a:p>
            <a:pPr marL="0" indent="0">
              <a:buNone/>
            </a:pPr>
            <a:r>
              <a:rPr lang="nl-NL" sz="2400" dirty="0"/>
              <a:t>Sprake van onvrijwillige zorg volgens WZD?</a:t>
            </a:r>
          </a:p>
          <a:p>
            <a:pPr marL="0" indent="0">
              <a:buNone/>
            </a:pPr>
            <a:r>
              <a:rPr lang="nl-NL" sz="2400" dirty="0"/>
              <a:t>Alternatieven?</a:t>
            </a:r>
          </a:p>
          <a:p>
            <a:pPr marL="0" indent="0">
              <a:buNone/>
            </a:pPr>
            <a:endParaRPr lang="nl-NL" sz="2400" dirty="0"/>
          </a:p>
          <a:p>
            <a:pPr marL="0" indent="0">
              <a:buNone/>
            </a:pPr>
            <a:r>
              <a:rPr lang="nl-NL" sz="2400" dirty="0">
                <a:solidFill>
                  <a:srgbClr val="FF0000"/>
                </a:solidFill>
              </a:rPr>
              <a:t>Wie aanwezig? </a:t>
            </a:r>
          </a:p>
          <a:p>
            <a:pPr marL="0" indent="0">
              <a:buNone/>
            </a:pPr>
            <a:r>
              <a:rPr lang="nl-NL" sz="2400" dirty="0"/>
              <a:t>Afstemmen met vertegenwoordiger</a:t>
            </a:r>
          </a:p>
          <a:p>
            <a:pPr marL="0" indent="0">
              <a:buNone/>
            </a:pPr>
            <a:endParaRPr lang="nl-NL" sz="2400" dirty="0"/>
          </a:p>
          <a:p>
            <a:pPr marL="0" indent="0">
              <a:buNone/>
            </a:pPr>
            <a:endParaRPr lang="nl-NL" sz="2400" dirty="0"/>
          </a:p>
        </p:txBody>
      </p:sp>
      <p:sp>
        <p:nvSpPr>
          <p:cNvPr id="14" name="Freeform: Shape 13">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Ovaal 4">
            <a:extLst>
              <a:ext uri="{FF2B5EF4-FFF2-40B4-BE49-F238E27FC236}">
                <a16:creationId xmlns:a16="http://schemas.microsoft.com/office/drawing/2014/main" id="{4ADB8601-76A1-6B12-49D3-34EC1CE5F28A}"/>
              </a:ext>
            </a:extLst>
          </p:cNvPr>
          <p:cNvSpPr/>
          <p:nvPr/>
        </p:nvSpPr>
        <p:spPr>
          <a:xfrm>
            <a:off x="7089984" y="1080655"/>
            <a:ext cx="4717635" cy="1805421"/>
          </a:xfrm>
          <a:prstGeom prst="ellipse">
            <a:avLst/>
          </a:prstGeom>
          <a:solidFill>
            <a:schemeClr val="tx1">
              <a:lumMod val="8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3300" dirty="0">
                <a:solidFill>
                  <a:schemeClr val="bg1"/>
                </a:solidFill>
              </a:rPr>
              <a:t>Wilsbekwaamheid</a:t>
            </a:r>
          </a:p>
        </p:txBody>
      </p:sp>
    </p:spTree>
    <p:extLst>
      <p:ext uri="{BB962C8B-B14F-4D97-AF65-F5344CB8AC3E}">
        <p14:creationId xmlns:p14="http://schemas.microsoft.com/office/powerpoint/2010/main" val="2937507401"/>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2" name="Freeform: Shape 30">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Shape 32">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CC458C62-99F1-C26F-1115-7669C58FA5BD}"/>
              </a:ext>
            </a:extLst>
          </p:cNvPr>
          <p:cNvSpPr>
            <a:spLocks noGrp="1"/>
          </p:cNvSpPr>
          <p:nvPr>
            <p:ph type="title"/>
          </p:nvPr>
        </p:nvSpPr>
        <p:spPr>
          <a:xfrm>
            <a:off x="2555631" y="1441938"/>
            <a:ext cx="7080738" cy="3974124"/>
          </a:xfrm>
        </p:spPr>
        <p:txBody>
          <a:bodyPr vert="horz" lIns="91440" tIns="45720" rIns="91440" bIns="45720" rtlCol="0" anchor="ctr">
            <a:normAutofit/>
          </a:bodyPr>
          <a:lstStyle/>
          <a:p>
            <a:pPr algn="ctr"/>
            <a:r>
              <a:rPr lang="en-US" sz="5400">
                <a:solidFill>
                  <a:schemeClr val="bg1">
                    <a:lumMod val="95000"/>
                    <a:lumOff val="5000"/>
                  </a:schemeClr>
                </a:solidFill>
              </a:rPr>
              <a:t>Alternatievenbundel - Vilans</a:t>
            </a:r>
          </a:p>
        </p:txBody>
      </p:sp>
    </p:spTree>
    <p:extLst>
      <p:ext uri="{BB962C8B-B14F-4D97-AF65-F5344CB8AC3E}">
        <p14:creationId xmlns:p14="http://schemas.microsoft.com/office/powerpoint/2010/main" val="379485306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1">
            <a:extLst>
              <a:ext uri="{FF2B5EF4-FFF2-40B4-BE49-F238E27FC236}">
                <a16:creationId xmlns:a16="http://schemas.microsoft.com/office/drawing/2014/main" id="{337940BB-FBC4-492E-BD92-3B7B914D0E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E5B579E-FDD3-4A36-E556-F2F7F438AE85}"/>
              </a:ext>
            </a:extLst>
          </p:cNvPr>
          <p:cNvSpPr>
            <a:spLocks noGrp="1"/>
          </p:cNvSpPr>
          <p:nvPr>
            <p:ph type="title"/>
          </p:nvPr>
        </p:nvSpPr>
        <p:spPr>
          <a:xfrm>
            <a:off x="4853988" y="320041"/>
            <a:ext cx="6707084" cy="3892668"/>
          </a:xfrm>
        </p:spPr>
        <p:txBody>
          <a:bodyPr vert="horz" lIns="91440" tIns="45720" rIns="91440" bIns="45720" rtlCol="0" anchor="b">
            <a:normAutofit/>
          </a:bodyPr>
          <a:lstStyle/>
          <a:p>
            <a:r>
              <a:rPr lang="en-US" sz="6600" kern="1200">
                <a:solidFill>
                  <a:schemeClr val="tx1"/>
                </a:solidFill>
                <a:latin typeface="+mj-lt"/>
                <a:ea typeface="+mj-ea"/>
                <a:cs typeface="+mj-cs"/>
              </a:rPr>
              <a:t>Stappenplan volgen?</a:t>
            </a:r>
          </a:p>
        </p:txBody>
      </p:sp>
      <p:pic>
        <p:nvPicPr>
          <p:cNvPr id="7" name="Graphic 6" descr="Schoenafdrukken">
            <a:extLst>
              <a:ext uri="{FF2B5EF4-FFF2-40B4-BE49-F238E27FC236}">
                <a16:creationId xmlns:a16="http://schemas.microsoft.com/office/drawing/2014/main" id="{5C733892-0A6A-36B7-574B-A4CA4ACCB95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0040" y="1226248"/>
            <a:ext cx="4087368" cy="4087368"/>
          </a:xfrm>
          <a:prstGeom prst="rect">
            <a:avLst/>
          </a:prstGeom>
        </p:spPr>
      </p:pic>
      <p:sp>
        <p:nvSpPr>
          <p:cNvPr id="29"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3987" y="4409267"/>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64199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92" name="Rectangle 3091">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Duim Omhoog Vectorafbeeldingen, iconen en afbeeldingen gratis te downloaden">
            <a:extLst>
              <a:ext uri="{FF2B5EF4-FFF2-40B4-BE49-F238E27FC236}">
                <a16:creationId xmlns:a16="http://schemas.microsoft.com/office/drawing/2014/main" id="{5378DEB1-E0DB-06C9-C771-01A6B5DAD26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31239" y="1525536"/>
            <a:ext cx="3775459" cy="3775459"/>
          </a:xfrm>
          <a:prstGeom prst="rect">
            <a:avLst/>
          </a:prstGeom>
          <a:noFill/>
          <a:extLst>
            <a:ext uri="{909E8E84-426E-40DD-AFC4-6F175D3DCCD1}">
              <a14:hiddenFill xmlns:a14="http://schemas.microsoft.com/office/drawing/2010/main">
                <a:solidFill>
                  <a:srgbClr val="FFFFFF"/>
                </a:solidFill>
              </a14:hiddenFill>
            </a:ext>
          </a:extLst>
        </p:spPr>
      </p:pic>
      <p:sp>
        <p:nvSpPr>
          <p:cNvPr id="3094" name="Freeform: Shape 3093">
            <a:extLst>
              <a:ext uri="{FF2B5EF4-FFF2-40B4-BE49-F238E27FC236}">
                <a16:creationId xmlns:a16="http://schemas.microsoft.com/office/drawing/2014/main" id="{B9A1D9BC-1455-4308-9ABD-A3F8EDB67A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6068" y="320442"/>
            <a:ext cx="6572492" cy="6212748"/>
          </a:xfrm>
          <a:custGeom>
            <a:avLst/>
            <a:gdLst>
              <a:gd name="connsiteX0" fmla="*/ 0 w 6572492"/>
              <a:gd name="connsiteY0" fmla="*/ 0 h 6212748"/>
              <a:gd name="connsiteX1" fmla="*/ 2248593 w 6572492"/>
              <a:gd name="connsiteY1" fmla="*/ 0 h 6212748"/>
              <a:gd name="connsiteX2" fmla="*/ 2694770 w 6572492"/>
              <a:gd name="connsiteY2" fmla="*/ 0 h 6212748"/>
              <a:gd name="connsiteX3" fmla="*/ 2991094 w 6572492"/>
              <a:gd name="connsiteY3" fmla="*/ 0 h 6212748"/>
              <a:gd name="connsiteX4" fmla="*/ 6572492 w 6572492"/>
              <a:gd name="connsiteY4" fmla="*/ 0 h 6212748"/>
              <a:gd name="connsiteX5" fmla="*/ 6572492 w 6572492"/>
              <a:gd name="connsiteY5" fmla="*/ 2864954 h 6212748"/>
              <a:gd name="connsiteX6" fmla="*/ 3129047 w 6572492"/>
              <a:gd name="connsiteY6" fmla="*/ 6212748 h 6212748"/>
              <a:gd name="connsiteX7" fmla="*/ 2694770 w 6572492"/>
              <a:gd name="connsiteY7" fmla="*/ 6212748 h 6212748"/>
              <a:gd name="connsiteX8" fmla="*/ 2248593 w 6572492"/>
              <a:gd name="connsiteY8" fmla="*/ 6212748 h 6212748"/>
              <a:gd name="connsiteX9" fmla="*/ 0 w 6572492"/>
              <a:gd name="connsiteY9" fmla="*/ 6212748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72492" h="6212748">
                <a:moveTo>
                  <a:pt x="0" y="0"/>
                </a:moveTo>
                <a:lnTo>
                  <a:pt x="2248593" y="0"/>
                </a:lnTo>
                <a:lnTo>
                  <a:pt x="2694770" y="0"/>
                </a:lnTo>
                <a:lnTo>
                  <a:pt x="2991094" y="0"/>
                </a:lnTo>
                <a:lnTo>
                  <a:pt x="6572492" y="0"/>
                </a:lnTo>
                <a:lnTo>
                  <a:pt x="6572492" y="2864954"/>
                </a:lnTo>
                <a:lnTo>
                  <a:pt x="3129047" y="6212748"/>
                </a:lnTo>
                <a:lnTo>
                  <a:pt x="2694770" y="6212748"/>
                </a:lnTo>
                <a:lnTo>
                  <a:pt x="2248593"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96" name="Right Triangle 3095">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98" name="Rectangle 3097">
            <a:extLst>
              <a:ext uri="{FF2B5EF4-FFF2-40B4-BE49-F238E27FC236}">
                <a16:creationId xmlns:a16="http://schemas.microsoft.com/office/drawing/2014/main" id="{4A62647B-1222-407C-8740-5A497612B1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2F1032E-57CE-BB76-4020-720BE185E15F}"/>
              </a:ext>
            </a:extLst>
          </p:cNvPr>
          <p:cNvSpPr>
            <a:spLocks noGrp="1"/>
          </p:cNvSpPr>
          <p:nvPr>
            <p:ph type="title"/>
          </p:nvPr>
        </p:nvSpPr>
        <p:spPr>
          <a:xfrm>
            <a:off x="5775961" y="962526"/>
            <a:ext cx="5384800" cy="3210689"/>
          </a:xfrm>
        </p:spPr>
        <p:txBody>
          <a:bodyPr vert="horz" lIns="91440" tIns="45720" rIns="91440" bIns="45720" rtlCol="0" anchor="b">
            <a:normAutofit/>
          </a:bodyPr>
          <a:lstStyle/>
          <a:p>
            <a:r>
              <a:rPr lang="en-US" sz="6000" kern="1200" dirty="0" err="1">
                <a:solidFill>
                  <a:schemeClr val="tx1"/>
                </a:solidFill>
                <a:latin typeface="+mj-lt"/>
                <a:ea typeface="+mj-ea"/>
                <a:cs typeface="+mj-cs"/>
              </a:rPr>
              <a:t>Toetsing</a:t>
            </a:r>
            <a:r>
              <a:rPr lang="en-US" sz="6000" kern="1200" dirty="0">
                <a:solidFill>
                  <a:schemeClr val="tx1"/>
                </a:solidFill>
                <a:latin typeface="+mj-lt"/>
                <a:ea typeface="+mj-ea"/>
                <a:cs typeface="+mj-cs"/>
              </a:rPr>
              <a:t> WZD-</a:t>
            </a:r>
            <a:r>
              <a:rPr lang="en-US" sz="6000" kern="1200" dirty="0" err="1">
                <a:solidFill>
                  <a:schemeClr val="tx1"/>
                </a:solidFill>
                <a:latin typeface="+mj-lt"/>
                <a:ea typeface="+mj-ea"/>
                <a:cs typeface="+mj-cs"/>
              </a:rPr>
              <a:t>functionaris</a:t>
            </a:r>
            <a:endParaRPr lang="en-US" sz="6000" kern="1200" dirty="0">
              <a:solidFill>
                <a:schemeClr val="tx1"/>
              </a:solidFill>
              <a:latin typeface="+mj-lt"/>
              <a:ea typeface="+mj-ea"/>
              <a:cs typeface="+mj-cs"/>
            </a:endParaRPr>
          </a:p>
        </p:txBody>
      </p:sp>
      <p:sp>
        <p:nvSpPr>
          <p:cNvPr id="3" name="Tijdelijke aanduiding voor inhoud 2">
            <a:extLst>
              <a:ext uri="{FF2B5EF4-FFF2-40B4-BE49-F238E27FC236}">
                <a16:creationId xmlns:a16="http://schemas.microsoft.com/office/drawing/2014/main" id="{60646DA4-092F-B05A-3D4E-12E5DAE4F632}"/>
              </a:ext>
            </a:extLst>
          </p:cNvPr>
          <p:cNvSpPr>
            <a:spLocks noGrp="1"/>
          </p:cNvSpPr>
          <p:nvPr>
            <p:ph idx="1"/>
          </p:nvPr>
        </p:nvSpPr>
        <p:spPr>
          <a:xfrm>
            <a:off x="5775961" y="4269462"/>
            <a:ext cx="4048760" cy="1095017"/>
          </a:xfrm>
        </p:spPr>
        <p:txBody>
          <a:bodyPr vert="horz" lIns="91440" tIns="45720" rIns="91440" bIns="45720" rtlCol="0" anchor="t">
            <a:noAutofit/>
          </a:bodyPr>
          <a:lstStyle/>
          <a:p>
            <a:pPr marL="0" indent="0">
              <a:buNone/>
            </a:pPr>
            <a:r>
              <a:rPr lang="en-US" kern="1200" dirty="0" err="1">
                <a:solidFill>
                  <a:schemeClr val="tx1"/>
                </a:solidFill>
                <a:latin typeface="+mn-lt"/>
                <a:ea typeface="+mn-ea"/>
                <a:cs typeface="+mn-cs"/>
              </a:rPr>
              <a:t>Voordat</a:t>
            </a:r>
            <a:r>
              <a:rPr lang="en-US" kern="1200" dirty="0">
                <a:solidFill>
                  <a:schemeClr val="tx1"/>
                </a:solidFill>
                <a:latin typeface="+mn-lt"/>
                <a:ea typeface="+mn-ea"/>
                <a:cs typeface="+mn-cs"/>
              </a:rPr>
              <a:t> </a:t>
            </a:r>
            <a:r>
              <a:rPr lang="en-US" kern="1200" dirty="0" err="1">
                <a:solidFill>
                  <a:schemeClr val="tx1"/>
                </a:solidFill>
                <a:latin typeface="+mn-lt"/>
                <a:ea typeface="+mn-ea"/>
                <a:cs typeface="+mn-cs"/>
              </a:rPr>
              <a:t>onvrijwillige</a:t>
            </a:r>
            <a:r>
              <a:rPr lang="en-US" kern="1200" dirty="0">
                <a:solidFill>
                  <a:schemeClr val="tx1"/>
                </a:solidFill>
                <a:latin typeface="+mn-lt"/>
                <a:ea typeface="+mn-ea"/>
                <a:cs typeface="+mn-cs"/>
              </a:rPr>
              <a:t> </a:t>
            </a:r>
            <a:r>
              <a:rPr lang="en-US" kern="1200" dirty="0" err="1">
                <a:solidFill>
                  <a:schemeClr val="tx1"/>
                </a:solidFill>
                <a:latin typeface="+mn-lt"/>
                <a:ea typeface="+mn-ea"/>
                <a:cs typeface="+mn-cs"/>
              </a:rPr>
              <a:t>zorg</a:t>
            </a:r>
            <a:r>
              <a:rPr lang="en-US" kern="1200" dirty="0">
                <a:solidFill>
                  <a:schemeClr val="tx1"/>
                </a:solidFill>
                <a:latin typeface="+mn-lt"/>
                <a:ea typeface="+mn-ea"/>
                <a:cs typeface="+mn-cs"/>
              </a:rPr>
              <a:t> </a:t>
            </a:r>
            <a:r>
              <a:rPr lang="en-US" kern="1200" dirty="0" err="1">
                <a:solidFill>
                  <a:schemeClr val="tx1"/>
                </a:solidFill>
                <a:latin typeface="+mn-lt"/>
                <a:ea typeface="+mn-ea"/>
                <a:cs typeface="+mn-cs"/>
              </a:rPr>
              <a:t>ingezet</a:t>
            </a:r>
            <a:r>
              <a:rPr lang="en-US" kern="1200" dirty="0">
                <a:solidFill>
                  <a:schemeClr val="tx1"/>
                </a:solidFill>
                <a:latin typeface="+mn-lt"/>
                <a:ea typeface="+mn-ea"/>
                <a:cs typeface="+mn-cs"/>
              </a:rPr>
              <a:t> mag </a:t>
            </a:r>
            <a:r>
              <a:rPr lang="en-US" kern="1200" dirty="0" err="1">
                <a:solidFill>
                  <a:schemeClr val="tx1"/>
                </a:solidFill>
                <a:latin typeface="+mn-lt"/>
                <a:ea typeface="+mn-ea"/>
                <a:cs typeface="+mn-cs"/>
              </a:rPr>
              <a:t>worden</a:t>
            </a:r>
            <a:endParaRPr lang="en-US" kern="1200" dirty="0">
              <a:solidFill>
                <a:schemeClr val="tx1"/>
              </a:solidFill>
              <a:latin typeface="+mn-lt"/>
              <a:ea typeface="+mn-ea"/>
              <a:cs typeface="+mn-cs"/>
            </a:endParaRPr>
          </a:p>
        </p:txBody>
      </p:sp>
    </p:spTree>
    <p:extLst>
      <p:ext uri="{BB962C8B-B14F-4D97-AF65-F5344CB8AC3E}">
        <p14:creationId xmlns:p14="http://schemas.microsoft.com/office/powerpoint/2010/main" val="3492686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67235AB8-93AF-5AC3-8E08-598E68316485}"/>
              </a:ext>
            </a:extLst>
          </p:cNvPr>
          <p:cNvSpPr>
            <a:spLocks noGrp="1"/>
          </p:cNvSpPr>
          <p:nvPr>
            <p:ph type="title"/>
          </p:nvPr>
        </p:nvSpPr>
        <p:spPr>
          <a:xfrm>
            <a:off x="2555631" y="1441938"/>
            <a:ext cx="7080738" cy="3974124"/>
          </a:xfrm>
        </p:spPr>
        <p:txBody>
          <a:bodyPr vert="horz" lIns="91440" tIns="45720" rIns="91440" bIns="45720" rtlCol="0" anchor="ctr">
            <a:normAutofit/>
          </a:bodyPr>
          <a:lstStyle/>
          <a:p>
            <a:pPr algn="ctr"/>
            <a:r>
              <a:rPr lang="en-US" sz="5400" dirty="0" err="1">
                <a:solidFill>
                  <a:schemeClr val="bg1">
                    <a:lumMod val="95000"/>
                    <a:lumOff val="5000"/>
                  </a:schemeClr>
                </a:solidFill>
              </a:rPr>
              <a:t>Aanpak</a:t>
            </a:r>
            <a:r>
              <a:rPr lang="en-US" sz="5400" dirty="0">
                <a:solidFill>
                  <a:schemeClr val="bg1">
                    <a:lumMod val="95000"/>
                    <a:lumOff val="5000"/>
                  </a:schemeClr>
                </a:solidFill>
              </a:rPr>
              <a:t> in de </a:t>
            </a:r>
            <a:r>
              <a:rPr lang="en-US" sz="5400" dirty="0" err="1">
                <a:solidFill>
                  <a:schemeClr val="bg1">
                    <a:lumMod val="95000"/>
                    <a:lumOff val="5000"/>
                  </a:schemeClr>
                </a:solidFill>
              </a:rPr>
              <a:t>regio</a:t>
            </a:r>
            <a:endParaRPr lang="en-US" sz="5400" dirty="0">
              <a:solidFill>
                <a:schemeClr val="bg1">
                  <a:lumMod val="95000"/>
                  <a:lumOff val="5000"/>
                </a:schemeClr>
              </a:solidFill>
            </a:endParaRPr>
          </a:p>
        </p:txBody>
      </p:sp>
    </p:spTree>
    <p:extLst>
      <p:ext uri="{BB962C8B-B14F-4D97-AF65-F5344CB8AC3E}">
        <p14:creationId xmlns:p14="http://schemas.microsoft.com/office/powerpoint/2010/main" val="2711457510"/>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64D464-898B-4908-88FD-33A83D6ED6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jdelijke aanduiding voor inhoud 2">
            <a:extLst>
              <a:ext uri="{FF2B5EF4-FFF2-40B4-BE49-F238E27FC236}">
                <a16:creationId xmlns:a16="http://schemas.microsoft.com/office/drawing/2014/main" id="{3D5944B7-C3D5-0D90-E9F1-6EA949931A00}"/>
              </a:ext>
            </a:extLst>
          </p:cNvPr>
          <p:cNvSpPr>
            <a:spLocks noGrp="1"/>
          </p:cNvSpPr>
          <p:nvPr>
            <p:ph idx="1"/>
          </p:nvPr>
        </p:nvSpPr>
        <p:spPr>
          <a:xfrm>
            <a:off x="838201" y="2055811"/>
            <a:ext cx="7315200" cy="4121152"/>
          </a:xfrm>
        </p:spPr>
        <p:txBody>
          <a:bodyPr>
            <a:normAutofit/>
          </a:bodyPr>
          <a:lstStyle/>
          <a:p>
            <a:pPr marL="0" indent="0">
              <a:buNone/>
            </a:pPr>
            <a:endParaRPr lang="nl-NL" sz="2400" dirty="0"/>
          </a:p>
          <a:p>
            <a:pPr marL="0" indent="0">
              <a:buNone/>
            </a:pPr>
            <a:r>
              <a:rPr lang="nl-NL" sz="2400" dirty="0"/>
              <a:t>Kan iedereen signaleren?</a:t>
            </a:r>
          </a:p>
          <a:p>
            <a:pPr marL="0" indent="0">
              <a:buNone/>
            </a:pPr>
            <a:r>
              <a:rPr lang="nl-NL" sz="2400" dirty="0"/>
              <a:t>En waar kunnen ze terecht met hun signaal?</a:t>
            </a:r>
          </a:p>
          <a:p>
            <a:pPr>
              <a:buFontTx/>
              <a:buChar char="-"/>
            </a:pPr>
            <a:endParaRPr lang="nl-NL" sz="2400" dirty="0"/>
          </a:p>
          <a:p>
            <a:pPr marL="0" indent="0">
              <a:buNone/>
            </a:pPr>
            <a:r>
              <a:rPr lang="nl-NL" sz="2400" dirty="0"/>
              <a:t>Overige:</a:t>
            </a:r>
          </a:p>
          <a:p>
            <a:pPr>
              <a:buFontTx/>
              <a:buChar char="-"/>
            </a:pPr>
            <a:r>
              <a:rPr lang="nl-NL" sz="2400" dirty="0"/>
              <a:t>Wie is zorgverantwoordelijke? </a:t>
            </a:r>
          </a:p>
          <a:p>
            <a:pPr>
              <a:buFontTx/>
              <a:buChar char="-"/>
            </a:pPr>
            <a:r>
              <a:rPr lang="nl-NL" sz="2400" dirty="0"/>
              <a:t>Welke organisatie mag onvrijwillige zorg bieden?</a:t>
            </a:r>
          </a:p>
          <a:p>
            <a:pPr>
              <a:buFontTx/>
              <a:buChar char="-"/>
            </a:pPr>
            <a:r>
              <a:rPr lang="nl-NL" sz="2400" dirty="0"/>
              <a:t>Afspraken met een WZD-functionaris?</a:t>
            </a:r>
          </a:p>
          <a:p>
            <a:pPr>
              <a:buFontTx/>
              <a:buChar char="-"/>
            </a:pPr>
            <a:r>
              <a:rPr lang="nl-NL" sz="2400" dirty="0"/>
              <a:t>Dossier/communicatie</a:t>
            </a:r>
          </a:p>
          <a:p>
            <a:pPr marL="0" indent="0">
              <a:buNone/>
            </a:pPr>
            <a:endParaRPr lang="nl-NL" sz="2400" dirty="0"/>
          </a:p>
        </p:txBody>
      </p:sp>
      <p:sp>
        <p:nvSpPr>
          <p:cNvPr id="14" name="Freeform: Shape 13">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Tekstvak 6">
            <a:extLst>
              <a:ext uri="{FF2B5EF4-FFF2-40B4-BE49-F238E27FC236}">
                <a16:creationId xmlns:a16="http://schemas.microsoft.com/office/drawing/2014/main" id="{9A98B74E-A64A-8C00-DD3B-6B28158D46B6}"/>
              </a:ext>
            </a:extLst>
          </p:cNvPr>
          <p:cNvSpPr txBox="1"/>
          <p:nvPr/>
        </p:nvSpPr>
        <p:spPr>
          <a:xfrm>
            <a:off x="838201" y="359112"/>
            <a:ext cx="7945581" cy="553998"/>
          </a:xfrm>
          <a:prstGeom prst="rect">
            <a:avLst/>
          </a:prstGeom>
          <a:noFill/>
        </p:spPr>
        <p:txBody>
          <a:bodyPr wrap="square">
            <a:spAutoFit/>
          </a:bodyPr>
          <a:lstStyle/>
          <a:p>
            <a:pPr marL="0" indent="0">
              <a:buNone/>
            </a:pPr>
            <a:r>
              <a:rPr lang="nl-NL" sz="3000" dirty="0">
                <a:solidFill>
                  <a:srgbClr val="FF0000"/>
                </a:solidFill>
              </a:rPr>
              <a:t>Regionaal – alle organisaties tezamen</a:t>
            </a:r>
          </a:p>
        </p:txBody>
      </p:sp>
    </p:spTree>
    <p:extLst>
      <p:ext uri="{BB962C8B-B14F-4D97-AF65-F5344CB8AC3E}">
        <p14:creationId xmlns:p14="http://schemas.microsoft.com/office/powerpoint/2010/main" val="223988321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0" name="Freeform 12">
            <a:extLst>
              <a:ext uri="{FF2B5EF4-FFF2-40B4-BE49-F238E27FC236}">
                <a16:creationId xmlns:a16="http://schemas.microsoft.com/office/drawing/2014/main" id="{522A94E1-AEBD-4286-BFF8-0711E4CD3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622650" y="5181600"/>
            <a:ext cx="9165010" cy="1174750"/>
          </a:xfrm>
          <a:custGeom>
            <a:avLst/>
            <a:gdLst>
              <a:gd name="connsiteX0" fmla="*/ 0 w 9165010"/>
              <a:gd name="connsiteY0" fmla="*/ 1073384 h 1073384"/>
              <a:gd name="connsiteX1" fmla="*/ 9165010 w 9165010"/>
              <a:gd name="connsiteY1" fmla="*/ 1073384 h 1073384"/>
              <a:gd name="connsiteX2" fmla="*/ 9165010 w 9165010"/>
              <a:gd name="connsiteY2" fmla="*/ 266817 h 1073384"/>
              <a:gd name="connsiteX3" fmla="*/ 4757604 w 9165010"/>
              <a:gd name="connsiteY3" fmla="*/ 266817 h 1073384"/>
              <a:gd name="connsiteX4" fmla="*/ 4582505 w 9165010"/>
              <a:gd name="connsiteY4" fmla="*/ 0 h 1073384"/>
              <a:gd name="connsiteX5" fmla="*/ 4407407 w 9165010"/>
              <a:gd name="connsiteY5" fmla="*/ 266817 h 1073384"/>
              <a:gd name="connsiteX6" fmla="*/ 0 w 9165010"/>
              <a:gd name="connsiteY6" fmla="*/ 266817 h 1073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5010" h="1073384">
                <a:moveTo>
                  <a:pt x="0" y="1073384"/>
                </a:moveTo>
                <a:lnTo>
                  <a:pt x="9165010" y="1073384"/>
                </a:lnTo>
                <a:lnTo>
                  <a:pt x="9165010" y="266817"/>
                </a:lnTo>
                <a:lnTo>
                  <a:pt x="4757604" y="266817"/>
                </a:lnTo>
                <a:lnTo>
                  <a:pt x="4582505" y="0"/>
                </a:lnTo>
                <a:lnTo>
                  <a:pt x="4407407" y="266817"/>
                </a:lnTo>
                <a:lnTo>
                  <a:pt x="0" y="266817"/>
                </a:lnTo>
                <a:close/>
              </a:path>
            </a:pathLst>
          </a:custGeom>
          <a:solidFill>
            <a:srgbClr val="404040">
              <a:alpha val="9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kstvak 7">
            <a:extLst>
              <a:ext uri="{FF2B5EF4-FFF2-40B4-BE49-F238E27FC236}">
                <a16:creationId xmlns:a16="http://schemas.microsoft.com/office/drawing/2014/main" id="{EDC79828-808D-B8A4-A5F5-ED4B217910B7}"/>
              </a:ext>
            </a:extLst>
          </p:cNvPr>
          <p:cNvSpPr txBox="1"/>
          <p:nvPr/>
        </p:nvSpPr>
        <p:spPr>
          <a:xfrm>
            <a:off x="1771650" y="5254391"/>
            <a:ext cx="8867012" cy="774934"/>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en-US" sz="4000">
                <a:solidFill>
                  <a:srgbClr val="FFFFFF"/>
                </a:solidFill>
                <a:latin typeface="+mj-lt"/>
                <a:ea typeface="+mj-ea"/>
                <a:cs typeface="+mj-cs"/>
              </a:rPr>
              <a:t>Praktijktuin Lekstroom – Stroomschema!</a:t>
            </a:r>
          </a:p>
        </p:txBody>
      </p:sp>
      <p:sp>
        <p:nvSpPr>
          <p:cNvPr id="2" name="Tijdelijke aanduiding voor inhoud 1">
            <a:extLst>
              <a:ext uri="{FF2B5EF4-FFF2-40B4-BE49-F238E27FC236}">
                <a16:creationId xmlns:a16="http://schemas.microsoft.com/office/drawing/2014/main" id="{17CE1C1F-9153-C9D3-A54D-F925FA7D2183}"/>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7844652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5" y="-1524511"/>
            <a:ext cx="4592270" cy="12192001"/>
          </a:xfrm>
          <a:prstGeom prst="rect">
            <a:avLst/>
          </a:prstGeom>
          <a:gradFill>
            <a:gsLst>
              <a:gs pos="35000">
                <a:schemeClr val="tx1">
                  <a:alpha val="46000"/>
                </a:schemeClr>
              </a:gs>
              <a:gs pos="21000">
                <a:schemeClr val="tx1">
                  <a:alpha val="30000"/>
                </a:schemeClr>
              </a:gs>
              <a:gs pos="0">
                <a:schemeClr val="tx1">
                  <a:alpha val="0"/>
                </a:schemeClr>
              </a:gs>
              <a:gs pos="100000">
                <a:schemeClr val="tx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E3AE14E5-997D-1A09-053C-A8066A79525A}"/>
              </a:ext>
            </a:extLst>
          </p:cNvPr>
          <p:cNvSpPr>
            <a:spLocks noGrp="1"/>
          </p:cNvSpPr>
          <p:nvPr>
            <p:ph type="title"/>
          </p:nvPr>
        </p:nvSpPr>
        <p:spPr>
          <a:xfrm>
            <a:off x="404553" y="3091928"/>
            <a:ext cx="9381344" cy="2387600"/>
          </a:xfrm>
        </p:spPr>
        <p:txBody>
          <a:bodyPr vert="horz" lIns="91440" tIns="45720" rIns="91440" bIns="45720" rtlCol="0" anchor="b">
            <a:normAutofit/>
          </a:bodyPr>
          <a:lstStyle/>
          <a:p>
            <a:r>
              <a:rPr lang="en-US" sz="6600" dirty="0">
                <a:solidFill>
                  <a:schemeClr val="bg1"/>
                </a:solidFill>
              </a:rPr>
              <a:t>Zorg </a:t>
            </a:r>
            <a:r>
              <a:rPr lang="en-US" sz="6600" dirty="0" err="1">
                <a:solidFill>
                  <a:schemeClr val="bg1"/>
                </a:solidFill>
              </a:rPr>
              <a:t>dat</a:t>
            </a:r>
            <a:r>
              <a:rPr lang="en-US" sz="6600" dirty="0">
                <a:solidFill>
                  <a:schemeClr val="bg1"/>
                </a:solidFill>
              </a:rPr>
              <a:t> je financiering en </a:t>
            </a:r>
            <a:r>
              <a:rPr lang="en-US" sz="6600" dirty="0" err="1">
                <a:solidFill>
                  <a:schemeClr val="bg1"/>
                </a:solidFill>
              </a:rPr>
              <a:t>tijd</a:t>
            </a:r>
            <a:r>
              <a:rPr lang="en-US" sz="6600" dirty="0">
                <a:solidFill>
                  <a:schemeClr val="bg1"/>
                </a:solidFill>
              </a:rPr>
              <a:t> </a:t>
            </a:r>
            <a:r>
              <a:rPr lang="en-US" sz="6600" dirty="0" err="1">
                <a:solidFill>
                  <a:schemeClr val="bg1"/>
                </a:solidFill>
              </a:rPr>
              <a:t>krijgt</a:t>
            </a:r>
            <a:endParaRPr lang="en-US" sz="6600" dirty="0">
              <a:solidFill>
                <a:schemeClr val="bg1"/>
              </a:solidFill>
            </a:endParaRPr>
          </a:p>
        </p:txBody>
      </p:sp>
      <p:sp>
        <p:nvSpPr>
          <p:cNvPr id="18" name="Rectangle: Rounded Corners 17">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5366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58E560B-B955-4CED-6960-74EFCFFA64A9}"/>
              </a:ext>
            </a:extLst>
          </p:cNvPr>
          <p:cNvSpPr>
            <a:spLocks noGrp="1"/>
          </p:cNvSpPr>
          <p:nvPr>
            <p:ph type="title"/>
          </p:nvPr>
        </p:nvSpPr>
        <p:spPr>
          <a:xfrm>
            <a:off x="1524000" y="1122363"/>
            <a:ext cx="9144000" cy="3063240"/>
          </a:xfrm>
        </p:spPr>
        <p:txBody>
          <a:bodyPr vert="horz" lIns="91440" tIns="45720" rIns="91440" bIns="45720" rtlCol="0" anchor="b">
            <a:normAutofit/>
          </a:bodyPr>
          <a:lstStyle/>
          <a:p>
            <a:pPr algn="ctr"/>
            <a:r>
              <a:rPr lang="en-US" sz="6600">
                <a:solidFill>
                  <a:srgbClr val="FFFFFF"/>
                </a:solidFill>
              </a:rPr>
              <a:t>VRAGEN?</a:t>
            </a:r>
          </a:p>
        </p:txBody>
      </p:sp>
      <p:sp>
        <p:nvSpPr>
          <p:cNvPr id="17" name="sketchy line">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rgbClr val="FFFFFF">
              <a:alpha val="75000"/>
            </a:srgbClr>
          </a:solidFill>
          <a:ln w="44450" cap="rnd">
            <a:solidFill>
              <a:srgbClr val="FFFFFF">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0169377"/>
      </p:ext>
    </p:extLst>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7A6A87E-3C7C-4EE6-E242-0A12D134E242}"/>
              </a:ext>
            </a:extLst>
          </p:cNvPr>
          <p:cNvSpPr>
            <a:spLocks noGrp="1"/>
          </p:cNvSpPr>
          <p:nvPr>
            <p:ph type="title"/>
          </p:nvPr>
        </p:nvSpPr>
        <p:spPr>
          <a:xfrm>
            <a:off x="640080" y="325369"/>
            <a:ext cx="4368602" cy="1956841"/>
          </a:xfrm>
        </p:spPr>
        <p:txBody>
          <a:bodyPr anchor="b">
            <a:normAutofit/>
          </a:bodyPr>
          <a:lstStyle/>
          <a:p>
            <a:r>
              <a:rPr lang="nl-NL" sz="4200"/>
              <a:t>Aanvullende </a:t>
            </a:r>
            <a:r>
              <a:rPr lang="nl-NL" sz="4200" dirty="0"/>
              <a:t>eisen extramuraal</a:t>
            </a:r>
          </a:p>
        </p:txBody>
      </p:sp>
      <p:sp>
        <p:nvSpPr>
          <p:cNvPr id="28"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jdelijke aanduiding voor inhoud 2">
            <a:extLst>
              <a:ext uri="{FF2B5EF4-FFF2-40B4-BE49-F238E27FC236}">
                <a16:creationId xmlns:a16="http://schemas.microsoft.com/office/drawing/2014/main" id="{D44D0723-F7C2-173E-C434-4FF0C46E3E4C}"/>
              </a:ext>
            </a:extLst>
          </p:cNvPr>
          <p:cNvSpPr>
            <a:spLocks noGrp="1"/>
          </p:cNvSpPr>
          <p:nvPr>
            <p:ph idx="1"/>
          </p:nvPr>
        </p:nvSpPr>
        <p:spPr>
          <a:xfrm>
            <a:off x="640080" y="2872899"/>
            <a:ext cx="4243589" cy="3320668"/>
          </a:xfrm>
        </p:spPr>
        <p:txBody>
          <a:bodyPr>
            <a:normAutofit/>
          </a:bodyPr>
          <a:lstStyle/>
          <a:p>
            <a:pPr marL="0" indent="0">
              <a:buNone/>
            </a:pPr>
            <a:r>
              <a:rPr lang="nl-NL" sz="1700" b="0" i="0">
                <a:effectLst/>
              </a:rPr>
              <a:t>De aanvullende eisen:</a:t>
            </a:r>
          </a:p>
          <a:p>
            <a:pPr marL="0" indent="0">
              <a:buNone/>
            </a:pPr>
            <a:r>
              <a:rPr lang="nl-NL" sz="1700"/>
              <a:t>Hoe wordt toezicht wordt </a:t>
            </a:r>
            <a:r>
              <a:rPr lang="nl-NL" sz="1700" b="0" i="0">
                <a:effectLst/>
              </a:rPr>
              <a:t>gehouden op het veilig toepassen van de onvrijwillige zorg;</a:t>
            </a:r>
          </a:p>
          <a:p>
            <a:pPr marL="0" indent="0">
              <a:buNone/>
            </a:pPr>
            <a:r>
              <a:rPr lang="nl-NL" sz="1700"/>
              <a:t>- hoeveel medewerkers er aanwezig moeten zijn</a:t>
            </a:r>
          </a:p>
          <a:p>
            <a:pPr marL="0" indent="0">
              <a:buNone/>
            </a:pPr>
            <a:r>
              <a:rPr lang="nl-NL" sz="1700" b="0" i="0">
                <a:effectLst/>
              </a:rPr>
              <a:t>- is er 24/7 een deskundige zorgverlener bereikbaar</a:t>
            </a:r>
          </a:p>
          <a:p>
            <a:pPr marL="0" indent="0">
              <a:buNone/>
            </a:pPr>
            <a:endParaRPr lang="nl-NL" sz="1700"/>
          </a:p>
          <a:p>
            <a:pPr marL="0" indent="0">
              <a:buNone/>
            </a:pPr>
            <a:r>
              <a:rPr lang="nl-NL" sz="1700"/>
              <a:t>NB: Mantelzorg kan ook toezicht bieden</a:t>
            </a:r>
          </a:p>
          <a:p>
            <a:pPr marL="0" indent="0">
              <a:buNone/>
            </a:pPr>
            <a:r>
              <a:rPr lang="nl-NL" sz="1700"/>
              <a:t>Grens aan ambulante zorg</a:t>
            </a:r>
          </a:p>
        </p:txBody>
      </p:sp>
    </p:spTree>
    <p:extLst>
      <p:ext uri="{BB962C8B-B14F-4D97-AF65-F5344CB8AC3E}">
        <p14:creationId xmlns:p14="http://schemas.microsoft.com/office/powerpoint/2010/main" val="1755336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04" name="Rectangle 3083">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05" name="Rectangle 3085">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81DD801C-BDCF-899A-2012-0922757C28C1}"/>
              </a:ext>
            </a:extLst>
          </p:cNvPr>
          <p:cNvSpPr>
            <a:spLocks noGrp="1"/>
          </p:cNvSpPr>
          <p:nvPr>
            <p:ph type="title"/>
          </p:nvPr>
        </p:nvSpPr>
        <p:spPr>
          <a:xfrm>
            <a:off x="481029" y="1205488"/>
            <a:ext cx="5268607" cy="4702643"/>
          </a:xfrm>
        </p:spPr>
        <p:txBody>
          <a:bodyPr vert="horz" lIns="91440" tIns="45720" rIns="91440" bIns="45720" rtlCol="0" anchor="b">
            <a:normAutofit/>
          </a:bodyPr>
          <a:lstStyle/>
          <a:p>
            <a:r>
              <a:rPr lang="en-US" sz="4800" dirty="0">
                <a:solidFill>
                  <a:schemeClr val="bg1"/>
                </a:solidFill>
              </a:rPr>
              <a:t>Anda Adolphs</a:t>
            </a:r>
            <a:br>
              <a:rPr lang="en-US" sz="4800" dirty="0">
                <a:solidFill>
                  <a:schemeClr val="bg1"/>
                </a:solidFill>
              </a:rPr>
            </a:br>
            <a:br>
              <a:rPr lang="en-US" sz="4800" dirty="0">
                <a:solidFill>
                  <a:schemeClr val="bg1"/>
                </a:solidFill>
              </a:rPr>
            </a:br>
            <a:r>
              <a:rPr lang="en-US" sz="3000" dirty="0">
                <a:solidFill>
                  <a:schemeClr val="bg1"/>
                </a:solidFill>
              </a:rPr>
              <a:t>Specialist Ouderengeneeskunde</a:t>
            </a:r>
            <a:br>
              <a:rPr lang="en-US" sz="3000" dirty="0">
                <a:solidFill>
                  <a:schemeClr val="bg1"/>
                </a:solidFill>
              </a:rPr>
            </a:br>
            <a:r>
              <a:rPr lang="en-US" sz="3000" dirty="0">
                <a:solidFill>
                  <a:schemeClr val="bg1"/>
                </a:solidFill>
              </a:rPr>
              <a:t>ZorgSpectrum (</a:t>
            </a:r>
            <a:r>
              <a:rPr lang="en-US" sz="3000" dirty="0" err="1">
                <a:solidFill>
                  <a:schemeClr val="bg1"/>
                </a:solidFill>
              </a:rPr>
              <a:t>ONUe</a:t>
            </a:r>
            <a:r>
              <a:rPr lang="en-US" sz="3000" dirty="0">
                <a:solidFill>
                  <a:schemeClr val="bg1"/>
                </a:solidFill>
              </a:rPr>
              <a:t>)</a:t>
            </a:r>
            <a:br>
              <a:rPr lang="en-US" sz="3000" dirty="0">
                <a:solidFill>
                  <a:schemeClr val="bg1"/>
                </a:solidFill>
              </a:rPr>
            </a:br>
            <a:r>
              <a:rPr lang="en-US" sz="3000" dirty="0" err="1">
                <a:solidFill>
                  <a:schemeClr val="bg1"/>
                </a:solidFill>
              </a:rPr>
              <a:t>Kaderarts</a:t>
            </a:r>
            <a:r>
              <a:rPr lang="en-US" sz="3000" dirty="0">
                <a:solidFill>
                  <a:schemeClr val="bg1"/>
                </a:solidFill>
              </a:rPr>
              <a:t> 1e </a:t>
            </a:r>
            <a:r>
              <a:rPr lang="en-US" sz="3000" dirty="0" err="1">
                <a:solidFill>
                  <a:schemeClr val="bg1"/>
                </a:solidFill>
              </a:rPr>
              <a:t>lijn</a:t>
            </a:r>
            <a:r>
              <a:rPr lang="en-US" sz="3000" dirty="0">
                <a:solidFill>
                  <a:schemeClr val="bg1"/>
                </a:solidFill>
              </a:rPr>
              <a:t> </a:t>
            </a:r>
            <a:r>
              <a:rPr lang="en-US" sz="3000" dirty="0" err="1">
                <a:solidFill>
                  <a:schemeClr val="bg1"/>
                </a:solidFill>
              </a:rPr>
              <a:t>i.o</a:t>
            </a:r>
            <a:r>
              <a:rPr lang="en-US" sz="3000" dirty="0">
                <a:solidFill>
                  <a:schemeClr val="bg1"/>
                </a:solidFill>
              </a:rPr>
              <a:t>.</a:t>
            </a:r>
            <a:br>
              <a:rPr lang="en-US" sz="3000" dirty="0">
                <a:solidFill>
                  <a:schemeClr val="bg1"/>
                </a:solidFill>
              </a:rPr>
            </a:br>
            <a:br>
              <a:rPr lang="en-US" sz="3300" dirty="0">
                <a:solidFill>
                  <a:schemeClr val="bg1"/>
                </a:solidFill>
              </a:rPr>
            </a:br>
            <a:br>
              <a:rPr lang="en-US" sz="3300" dirty="0">
                <a:solidFill>
                  <a:schemeClr val="bg1"/>
                </a:solidFill>
              </a:rPr>
            </a:br>
            <a:endParaRPr lang="en-US" sz="3300" dirty="0">
              <a:solidFill>
                <a:schemeClr val="bg1"/>
              </a:solidFill>
            </a:endParaRPr>
          </a:p>
        </p:txBody>
      </p:sp>
      <p:sp>
        <p:nvSpPr>
          <p:cNvPr id="3106" name="Rectangle 3087">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07" name="Rectangle 3089">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kstvak 4">
            <a:extLst>
              <a:ext uri="{FF2B5EF4-FFF2-40B4-BE49-F238E27FC236}">
                <a16:creationId xmlns:a16="http://schemas.microsoft.com/office/drawing/2014/main" id="{93C37E55-3F22-8122-58BD-FA27EB5A6861}"/>
              </a:ext>
            </a:extLst>
          </p:cNvPr>
          <p:cNvSpPr txBox="1"/>
          <p:nvPr/>
        </p:nvSpPr>
        <p:spPr>
          <a:xfrm>
            <a:off x="1989996" y="5652512"/>
            <a:ext cx="6096000" cy="630942"/>
          </a:xfrm>
          <a:prstGeom prst="rect">
            <a:avLst/>
          </a:prstGeom>
          <a:noFill/>
        </p:spPr>
        <p:txBody>
          <a:bodyPr wrap="square">
            <a:spAutoFit/>
          </a:bodyPr>
          <a:lstStyle/>
          <a:p>
            <a:r>
              <a:rPr lang="en-US" sz="3500" b="1" dirty="0" err="1">
                <a:solidFill>
                  <a:schemeClr val="bg1"/>
                </a:solidFill>
              </a:rPr>
              <a:t>Praktijktuin</a:t>
            </a:r>
            <a:r>
              <a:rPr lang="en-US" sz="3500" b="1" dirty="0">
                <a:solidFill>
                  <a:schemeClr val="bg1"/>
                </a:solidFill>
              </a:rPr>
              <a:t> WZD</a:t>
            </a:r>
            <a:endParaRPr lang="nl-NL" sz="3500" b="1" dirty="0"/>
          </a:p>
        </p:txBody>
      </p:sp>
    </p:spTree>
    <p:extLst>
      <p:ext uri="{BB962C8B-B14F-4D97-AF65-F5344CB8AC3E}">
        <p14:creationId xmlns:p14="http://schemas.microsoft.com/office/powerpoint/2010/main" val="252523752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2375298-B476-4F17-C8E1-5185344BA0E4}"/>
              </a:ext>
            </a:extLst>
          </p:cNvPr>
          <p:cNvSpPr>
            <a:spLocks noGrp="1"/>
          </p:cNvSpPr>
          <p:nvPr>
            <p:ph type="title"/>
          </p:nvPr>
        </p:nvSpPr>
        <p:spPr>
          <a:xfrm>
            <a:off x="1043631" y="809898"/>
            <a:ext cx="10173010" cy="1554480"/>
          </a:xfrm>
        </p:spPr>
        <p:txBody>
          <a:bodyPr anchor="ctr">
            <a:normAutofit/>
          </a:bodyPr>
          <a:lstStyle/>
          <a:p>
            <a:r>
              <a:rPr lang="nl-NL" sz="4800"/>
              <a:t>Disclosure belangen spreker</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4" name="Tabel 4">
            <a:extLst>
              <a:ext uri="{FF2B5EF4-FFF2-40B4-BE49-F238E27FC236}">
                <a16:creationId xmlns:a16="http://schemas.microsoft.com/office/drawing/2014/main" id="{74202279-3F9B-DF4D-28E2-A5FB62AED789}"/>
              </a:ext>
            </a:extLst>
          </p:cNvPr>
          <p:cNvGraphicFramePr>
            <a:graphicFrameLocks noGrp="1"/>
          </p:cNvGraphicFramePr>
          <p:nvPr>
            <p:ph idx="1"/>
            <p:extLst>
              <p:ext uri="{D42A27DB-BD31-4B8C-83A1-F6EECF244321}">
                <p14:modId xmlns:p14="http://schemas.microsoft.com/office/powerpoint/2010/main" val="2672396785"/>
              </p:ext>
            </p:extLst>
          </p:nvPr>
        </p:nvGraphicFramePr>
        <p:xfrm>
          <a:off x="904602" y="3118113"/>
          <a:ext cx="10378441" cy="3008715"/>
        </p:xfrm>
        <a:graphic>
          <a:graphicData uri="http://schemas.openxmlformats.org/drawingml/2006/table">
            <a:tbl>
              <a:tblPr firstRow="1" bandRow="1">
                <a:tableStyleId>{5940675A-B579-460E-94D1-54222C63F5DA}</a:tableStyleId>
              </a:tblPr>
              <a:tblGrid>
                <a:gridCol w="8590628">
                  <a:extLst>
                    <a:ext uri="{9D8B030D-6E8A-4147-A177-3AD203B41FA5}">
                      <a16:colId xmlns:a16="http://schemas.microsoft.com/office/drawing/2014/main" val="464938996"/>
                    </a:ext>
                  </a:extLst>
                </a:gridCol>
                <a:gridCol w="1787813">
                  <a:extLst>
                    <a:ext uri="{9D8B030D-6E8A-4147-A177-3AD203B41FA5}">
                      <a16:colId xmlns:a16="http://schemas.microsoft.com/office/drawing/2014/main" val="4038616756"/>
                    </a:ext>
                  </a:extLst>
                </a:gridCol>
              </a:tblGrid>
              <a:tr h="596322">
                <a:tc>
                  <a:txBody>
                    <a:bodyPr/>
                    <a:lstStyle/>
                    <a:p>
                      <a:r>
                        <a:rPr lang="nl-NL" sz="2700"/>
                        <a:t>Geen (potentiële) belangenverstrengeling</a:t>
                      </a:r>
                    </a:p>
                  </a:txBody>
                  <a:tcPr marL="135528" marR="135528" marT="67764" marB="67764"/>
                </a:tc>
                <a:tc>
                  <a:txBody>
                    <a:bodyPr/>
                    <a:lstStyle/>
                    <a:p>
                      <a:r>
                        <a:rPr lang="nl-NL" sz="2700"/>
                        <a:t>Geen</a:t>
                      </a:r>
                    </a:p>
                  </a:txBody>
                  <a:tcPr marL="135528" marR="135528" marT="67764" marB="67764"/>
                </a:tc>
                <a:extLst>
                  <a:ext uri="{0D108BD9-81ED-4DB2-BD59-A6C34878D82A}">
                    <a16:rowId xmlns:a16="http://schemas.microsoft.com/office/drawing/2014/main" val="2755894926"/>
                  </a:ext>
                </a:extLst>
              </a:tr>
              <a:tr h="596322">
                <a:tc>
                  <a:txBody>
                    <a:bodyPr/>
                    <a:lstStyle/>
                    <a:p>
                      <a:r>
                        <a:rPr lang="nl-NL" sz="2700"/>
                        <a:t>Voor bijeenkomst mogelijk relevante relaties</a:t>
                      </a:r>
                    </a:p>
                  </a:txBody>
                  <a:tcPr marL="135528" marR="135528" marT="67764" marB="67764"/>
                </a:tc>
                <a:tc>
                  <a:txBody>
                    <a:bodyPr/>
                    <a:lstStyle/>
                    <a:p>
                      <a:r>
                        <a:rPr lang="nl-NL" sz="2700"/>
                        <a:t>Geen</a:t>
                      </a:r>
                    </a:p>
                  </a:txBody>
                  <a:tcPr marL="135528" marR="135528" marT="67764" marB="67764"/>
                </a:tc>
                <a:extLst>
                  <a:ext uri="{0D108BD9-81ED-4DB2-BD59-A6C34878D82A}">
                    <a16:rowId xmlns:a16="http://schemas.microsoft.com/office/drawing/2014/main" val="914738797"/>
                  </a:ext>
                </a:extLst>
              </a:tr>
              <a:tr h="1816071">
                <a:tc>
                  <a:txBody>
                    <a:bodyPr/>
                    <a:lstStyle/>
                    <a:p>
                      <a:pPr marL="285750" indent="-285750">
                        <a:buFontTx/>
                        <a:buChar char="-"/>
                      </a:pPr>
                      <a:r>
                        <a:rPr lang="nl-NL" sz="2700"/>
                        <a:t>Sponsoring of onderzoeksgeld</a:t>
                      </a:r>
                    </a:p>
                    <a:p>
                      <a:pPr marL="285750" indent="-285750">
                        <a:buFontTx/>
                        <a:buChar char="-"/>
                      </a:pPr>
                      <a:r>
                        <a:rPr lang="nl-NL" sz="2700"/>
                        <a:t>Honorarium of andere (financiële) vergoeding</a:t>
                      </a:r>
                    </a:p>
                    <a:p>
                      <a:pPr marL="285750" indent="-285750">
                        <a:buFontTx/>
                        <a:buChar char="-"/>
                      </a:pPr>
                      <a:r>
                        <a:rPr lang="nl-NL" sz="2700"/>
                        <a:t>Aandeelhouder</a:t>
                      </a:r>
                    </a:p>
                    <a:p>
                      <a:pPr marL="285750" indent="-285750">
                        <a:buFontTx/>
                        <a:buChar char="-"/>
                      </a:pPr>
                      <a:r>
                        <a:rPr lang="nl-NL" sz="2700"/>
                        <a:t>Andere relatie, namelijk…</a:t>
                      </a:r>
                    </a:p>
                  </a:txBody>
                  <a:tcPr marL="135528" marR="135528" marT="67764" marB="67764"/>
                </a:tc>
                <a:tc>
                  <a:txBody>
                    <a:bodyPr/>
                    <a:lstStyle/>
                    <a:p>
                      <a:r>
                        <a:rPr lang="nl-NL" sz="2700"/>
                        <a:t>Geen</a:t>
                      </a:r>
                    </a:p>
                  </a:txBody>
                  <a:tcPr marL="135528" marR="135528" marT="67764" marB="67764"/>
                </a:tc>
                <a:extLst>
                  <a:ext uri="{0D108BD9-81ED-4DB2-BD59-A6C34878D82A}">
                    <a16:rowId xmlns:a16="http://schemas.microsoft.com/office/drawing/2014/main" val="2645795729"/>
                  </a:ext>
                </a:extLst>
              </a:tr>
            </a:tbl>
          </a:graphicData>
        </a:graphic>
      </p:graphicFrame>
    </p:spTree>
    <p:extLst>
      <p:ext uri="{BB962C8B-B14F-4D97-AF65-F5344CB8AC3E}">
        <p14:creationId xmlns:p14="http://schemas.microsoft.com/office/powerpoint/2010/main" val="978317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DD801C-BDCF-899A-2012-0922757C28C1}"/>
              </a:ext>
            </a:extLst>
          </p:cNvPr>
          <p:cNvSpPr>
            <a:spLocks noGrp="1"/>
          </p:cNvSpPr>
          <p:nvPr>
            <p:ph type="title"/>
          </p:nvPr>
        </p:nvSpPr>
        <p:spPr>
          <a:xfrm>
            <a:off x="7329054" y="1783959"/>
            <a:ext cx="4516581" cy="2889114"/>
          </a:xfrm>
        </p:spPr>
        <p:txBody>
          <a:bodyPr vert="horz" lIns="91440" tIns="45720" rIns="91440" bIns="45720" rtlCol="0" anchor="b">
            <a:normAutofit/>
          </a:bodyPr>
          <a:lstStyle/>
          <a:p>
            <a:r>
              <a:rPr lang="en-US" sz="5400" dirty="0"/>
              <a:t>Stel je </a:t>
            </a:r>
            <a:r>
              <a:rPr lang="en-US" sz="5400" dirty="0" err="1"/>
              <a:t>voor</a:t>
            </a:r>
            <a:r>
              <a:rPr lang="en-US" sz="5400" dirty="0"/>
              <a:t>… </a:t>
            </a:r>
            <a:br>
              <a:rPr lang="en-US" sz="5400" dirty="0"/>
            </a:br>
            <a:r>
              <a:rPr lang="en-US" sz="5400" dirty="0"/>
              <a:t>je </a:t>
            </a:r>
            <a:r>
              <a:rPr lang="en-US" sz="5400" dirty="0" err="1"/>
              <a:t>wordt</a:t>
            </a:r>
            <a:r>
              <a:rPr lang="en-US" sz="5400" dirty="0"/>
              <a:t> </a:t>
            </a:r>
            <a:r>
              <a:rPr lang="en-US" sz="5400" dirty="0" err="1"/>
              <a:t>gebeld</a:t>
            </a:r>
            <a:endParaRPr lang="en-US" sz="5400" dirty="0"/>
          </a:p>
        </p:txBody>
      </p:sp>
      <p:sp>
        <p:nvSpPr>
          <p:cNvPr id="3079" name="Freeform: Shape 307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kstvak 2">
            <a:extLst>
              <a:ext uri="{FF2B5EF4-FFF2-40B4-BE49-F238E27FC236}">
                <a16:creationId xmlns:a16="http://schemas.microsoft.com/office/drawing/2014/main" id="{7D54D4BE-43C0-6AC2-BB0B-D2215A1A3373}"/>
              </a:ext>
            </a:extLst>
          </p:cNvPr>
          <p:cNvSpPr txBox="1"/>
          <p:nvPr/>
        </p:nvSpPr>
        <p:spPr>
          <a:xfrm>
            <a:off x="1132114" y="1783959"/>
            <a:ext cx="4332515" cy="369332"/>
          </a:xfrm>
          <a:prstGeom prst="rect">
            <a:avLst/>
          </a:prstGeom>
          <a:noFill/>
        </p:spPr>
        <p:txBody>
          <a:bodyPr wrap="square" rtlCol="0">
            <a:spAutoFit/>
          </a:bodyPr>
          <a:lstStyle/>
          <a:p>
            <a:r>
              <a:rPr lang="nl-NL" dirty="0">
                <a:solidFill>
                  <a:schemeClr val="bg1"/>
                </a:solidFill>
              </a:rPr>
              <a:t>Afbeelding: Medicatiekluis</a:t>
            </a:r>
          </a:p>
        </p:txBody>
      </p:sp>
    </p:spTree>
    <p:extLst>
      <p:ext uri="{BB962C8B-B14F-4D97-AF65-F5344CB8AC3E}">
        <p14:creationId xmlns:p14="http://schemas.microsoft.com/office/powerpoint/2010/main" val="398053372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3" name="Rectangle 4102">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5" name="Rectangle 4104">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81DD801C-BDCF-899A-2012-0922757C28C1}"/>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en-US" sz="4800" dirty="0"/>
              <a:t>Stel je </a:t>
            </a:r>
            <a:r>
              <a:rPr lang="en-US" sz="4800" dirty="0" err="1"/>
              <a:t>voor</a:t>
            </a:r>
            <a:r>
              <a:rPr lang="en-US" sz="4800" dirty="0"/>
              <a:t>… </a:t>
            </a:r>
            <a:br>
              <a:rPr lang="en-US" sz="4800" dirty="0"/>
            </a:br>
            <a:r>
              <a:rPr lang="en-US" sz="4800" dirty="0"/>
              <a:t>je </a:t>
            </a:r>
            <a:r>
              <a:rPr lang="en-US" sz="4800" dirty="0" err="1"/>
              <a:t>wordt</a:t>
            </a:r>
            <a:r>
              <a:rPr lang="en-US" sz="4800" dirty="0"/>
              <a:t> </a:t>
            </a:r>
            <a:r>
              <a:rPr lang="en-US" sz="4800" dirty="0" err="1"/>
              <a:t>gebeld</a:t>
            </a:r>
            <a:endParaRPr lang="en-US" sz="4800" dirty="0"/>
          </a:p>
        </p:txBody>
      </p:sp>
      <p:sp>
        <p:nvSpPr>
          <p:cNvPr id="4111" name="Rectangle 4106">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112" name="Rectangle 4108">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kstvak 2">
            <a:extLst>
              <a:ext uri="{FF2B5EF4-FFF2-40B4-BE49-F238E27FC236}">
                <a16:creationId xmlns:a16="http://schemas.microsoft.com/office/drawing/2014/main" id="{EE23852F-6BAB-B8CC-2CF4-0B5FE6B71816}"/>
              </a:ext>
            </a:extLst>
          </p:cNvPr>
          <p:cNvSpPr txBox="1"/>
          <p:nvPr/>
        </p:nvSpPr>
        <p:spPr>
          <a:xfrm>
            <a:off x="7587343" y="2536371"/>
            <a:ext cx="3015343" cy="369332"/>
          </a:xfrm>
          <a:prstGeom prst="rect">
            <a:avLst/>
          </a:prstGeom>
          <a:noFill/>
        </p:spPr>
        <p:txBody>
          <a:bodyPr wrap="square" rtlCol="0">
            <a:spAutoFit/>
          </a:bodyPr>
          <a:lstStyle/>
          <a:p>
            <a:r>
              <a:rPr lang="nl-NL" dirty="0"/>
              <a:t>Afbeelding: </a:t>
            </a:r>
            <a:r>
              <a:rPr lang="nl-NL" dirty="0" err="1"/>
              <a:t>haldol</a:t>
            </a:r>
            <a:r>
              <a:rPr lang="nl-NL" dirty="0"/>
              <a:t> druppels</a:t>
            </a:r>
          </a:p>
        </p:txBody>
      </p:sp>
    </p:spTree>
    <p:extLst>
      <p:ext uri="{BB962C8B-B14F-4D97-AF65-F5344CB8AC3E}">
        <p14:creationId xmlns:p14="http://schemas.microsoft.com/office/powerpoint/2010/main" val="33655629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Rectangle 2054">
            <a:extLst>
              <a:ext uri="{FF2B5EF4-FFF2-40B4-BE49-F238E27FC236}">
                <a16:creationId xmlns:a16="http://schemas.microsoft.com/office/drawing/2014/main" id="{74426AB7-D619-4515-962A-BC83909EC0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03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DE47DF98-723F-4AAC-ABCF-CACBC438F7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3840" y="256540"/>
            <a:ext cx="11704320" cy="6365239"/>
          </a:xfrm>
          <a:prstGeom prst="rect">
            <a:avLst/>
          </a:pr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sp>
      <p:cxnSp>
        <p:nvCxnSpPr>
          <p:cNvPr id="2059" name="Straight Connector 2058">
            <a:extLst>
              <a:ext uri="{FF2B5EF4-FFF2-40B4-BE49-F238E27FC236}">
                <a16:creationId xmlns:a16="http://schemas.microsoft.com/office/drawing/2014/main" id="{EA29FC7C-9308-4FDE-8DCA-405668055B0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895600" y="5768204"/>
            <a:ext cx="6400800" cy="0"/>
          </a:xfrm>
          <a:prstGeom prst="line">
            <a:avLst/>
          </a:prstGeom>
          <a:ln>
            <a:solidFill>
              <a:srgbClr val="403850"/>
            </a:solidFill>
          </a:ln>
        </p:spPr>
        <p:style>
          <a:lnRef idx="1">
            <a:schemeClr val="accent1"/>
          </a:lnRef>
          <a:fillRef idx="0">
            <a:schemeClr val="accent1"/>
          </a:fillRef>
          <a:effectRef idx="0">
            <a:schemeClr val="accent1"/>
          </a:effectRef>
          <a:fontRef idx="minor">
            <a:schemeClr val="tx1"/>
          </a:fontRef>
        </p:style>
      </p:cxnSp>
      <p:sp>
        <p:nvSpPr>
          <p:cNvPr id="4" name="Rechthoek 3">
            <a:extLst>
              <a:ext uri="{FF2B5EF4-FFF2-40B4-BE49-F238E27FC236}">
                <a16:creationId xmlns:a16="http://schemas.microsoft.com/office/drawing/2014/main" id="{C3B1C41C-6EBA-EDCB-102F-CD1E0064ED69}"/>
              </a:ext>
            </a:extLst>
          </p:cNvPr>
          <p:cNvSpPr/>
          <p:nvPr/>
        </p:nvSpPr>
        <p:spPr>
          <a:xfrm>
            <a:off x="1109980" y="4277356"/>
            <a:ext cx="9966960" cy="1560320"/>
          </a:xfrm>
          <a:prstGeom prst="rect">
            <a:avLst/>
          </a:prstGeom>
        </p:spPr>
        <p:txBody>
          <a:bodyPr vert="horz" lIns="91440" tIns="45720" rIns="91440" bIns="45720" rtlCol="0" anchor="b">
            <a:normAutofit/>
            <a:scene3d>
              <a:camera prst="orthographicFront"/>
              <a:lightRig rig="soft" dir="t">
                <a:rot lat="0" lon="0" rev="15600000"/>
              </a:lightRig>
            </a:scene3d>
            <a:sp3d extrusionH="57150" prstMaterial="softEdge">
              <a:bevelT w="25400" h="38100"/>
            </a:sp3d>
          </a:bodyPr>
          <a:lstStyle/>
          <a:p>
            <a:pPr algn="ctr">
              <a:lnSpc>
                <a:spcPct val="90000"/>
              </a:lnSpc>
              <a:spcBef>
                <a:spcPct val="0"/>
              </a:spcBef>
              <a:spcAft>
                <a:spcPts val="600"/>
              </a:spcAft>
            </a:pPr>
            <a:r>
              <a:rPr lang="en-US" sz="7000" b="1">
                <a:ln>
                  <a:solidFill>
                    <a:schemeClr val="accent2"/>
                  </a:solidFill>
                </a:ln>
                <a:solidFill>
                  <a:srgbClr val="403850"/>
                </a:solidFill>
                <a:latin typeface="+mj-lt"/>
                <a:ea typeface="+mj-ea"/>
                <a:cs typeface="+mj-cs"/>
              </a:rPr>
              <a:t>HELP!!!</a:t>
            </a:r>
            <a:endParaRPr lang="en-US" sz="7000" b="1" dirty="0">
              <a:ln>
                <a:solidFill>
                  <a:schemeClr val="accent2"/>
                </a:solidFill>
              </a:ln>
              <a:solidFill>
                <a:srgbClr val="403850"/>
              </a:solidFill>
              <a:latin typeface="+mj-lt"/>
              <a:ea typeface="+mj-ea"/>
              <a:cs typeface="+mj-cs"/>
            </a:endParaRPr>
          </a:p>
        </p:txBody>
      </p:sp>
    </p:spTree>
    <p:extLst>
      <p:ext uri="{BB962C8B-B14F-4D97-AF65-F5344CB8AC3E}">
        <p14:creationId xmlns:p14="http://schemas.microsoft.com/office/powerpoint/2010/main" val="2898971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BGRectangle">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F520628-585F-0227-EAB1-30F6594B7144}"/>
              </a:ext>
            </a:extLst>
          </p:cNvPr>
          <p:cNvSpPr>
            <a:spLocks noGrp="1"/>
          </p:cNvSpPr>
          <p:nvPr>
            <p:ph type="title"/>
          </p:nvPr>
        </p:nvSpPr>
        <p:spPr>
          <a:xfrm>
            <a:off x="6688178" y="227315"/>
            <a:ext cx="4887685" cy="1477730"/>
          </a:xfrm>
        </p:spPr>
        <p:txBody>
          <a:bodyPr vert="horz" lIns="91440" tIns="45720" rIns="91440" bIns="45720" rtlCol="0" anchor="b">
            <a:normAutofit/>
          </a:bodyPr>
          <a:lstStyle/>
          <a:p>
            <a:r>
              <a:rPr lang="en-US" sz="4000" dirty="0"/>
              <a:t>Doel </a:t>
            </a:r>
            <a:r>
              <a:rPr lang="en-US" sz="4000" dirty="0" err="1"/>
              <a:t>presentatie</a:t>
            </a:r>
            <a:endParaRPr lang="en-US" sz="4000" dirty="0"/>
          </a:p>
        </p:txBody>
      </p:sp>
      <p:sp>
        <p:nvSpPr>
          <p:cNvPr id="21" name="!!Line">
            <a:extLst>
              <a:ext uri="{FF2B5EF4-FFF2-40B4-BE49-F238E27FC236}">
                <a16:creationId xmlns:a16="http://schemas.microsoft.com/office/drawing/2014/main" id="{0AF80B57-54E2-4D01-8731-3F38B0C56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08192" y="1417320"/>
            <a:ext cx="9144" cy="40233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E2B7B45E-CAB5-ED01-A1CD-B480C77553C6}"/>
              </a:ext>
            </a:extLst>
          </p:cNvPr>
          <p:cNvSpPr>
            <a:spLocks noGrp="1"/>
          </p:cNvSpPr>
          <p:nvPr>
            <p:ph idx="1"/>
          </p:nvPr>
        </p:nvSpPr>
        <p:spPr>
          <a:xfrm>
            <a:off x="6688178" y="2230501"/>
            <a:ext cx="4887685" cy="3210179"/>
          </a:xfrm>
        </p:spPr>
        <p:txBody>
          <a:bodyPr vert="horz" lIns="91440" tIns="45720" rIns="91440" bIns="45720" rtlCol="0" anchor="t">
            <a:noAutofit/>
          </a:bodyPr>
          <a:lstStyle/>
          <a:p>
            <a:pPr marL="0" indent="0">
              <a:buNone/>
            </a:pPr>
            <a:r>
              <a:rPr lang="en-US" sz="2600" dirty="0"/>
              <a:t>WEL</a:t>
            </a:r>
          </a:p>
          <a:p>
            <a:pPr marL="0" indent="0">
              <a:buNone/>
            </a:pPr>
            <a:r>
              <a:rPr lang="en-US" sz="2600" dirty="0"/>
              <a:t>1. </a:t>
            </a:r>
            <a:r>
              <a:rPr lang="en-US" sz="2600" dirty="0" err="1"/>
              <a:t>Signalering</a:t>
            </a:r>
            <a:endParaRPr lang="en-US" sz="2600" dirty="0"/>
          </a:p>
          <a:p>
            <a:pPr marL="0" indent="0">
              <a:buNone/>
            </a:pPr>
            <a:r>
              <a:rPr lang="en-US" sz="2600" dirty="0"/>
              <a:t>2. En dan??</a:t>
            </a:r>
          </a:p>
          <a:p>
            <a:pPr>
              <a:buFontTx/>
              <a:buChar char="-"/>
            </a:pPr>
            <a:endParaRPr lang="en-US" sz="2600" dirty="0"/>
          </a:p>
          <a:p>
            <a:pPr marL="0" indent="0">
              <a:buNone/>
            </a:pPr>
            <a:r>
              <a:rPr lang="en-US" sz="2600" dirty="0"/>
              <a:t>NIET: </a:t>
            </a:r>
          </a:p>
          <a:p>
            <a:pPr marL="0" indent="0">
              <a:buNone/>
            </a:pPr>
            <a:r>
              <a:rPr lang="en-US" sz="2600" dirty="0"/>
              <a:t>- </a:t>
            </a:r>
            <a:r>
              <a:rPr lang="en-US" sz="2600" dirty="0" err="1"/>
              <a:t>Volledige</a:t>
            </a:r>
            <a:r>
              <a:rPr lang="en-US" sz="2600" dirty="0"/>
              <a:t> wet </a:t>
            </a:r>
            <a:r>
              <a:rPr lang="en-US" sz="2600" dirty="0" err="1"/>
              <a:t>bespreken</a:t>
            </a:r>
            <a:r>
              <a:rPr lang="en-US" sz="2600" dirty="0"/>
              <a:t> / </a:t>
            </a:r>
            <a:r>
              <a:rPr lang="en-US" sz="2600" dirty="0" err="1"/>
              <a:t>stappenplan</a:t>
            </a:r>
            <a:endParaRPr lang="en-US" sz="2600" dirty="0"/>
          </a:p>
          <a:p>
            <a:pPr marL="0" indent="0">
              <a:buNone/>
            </a:pPr>
            <a:r>
              <a:rPr lang="en-US" sz="2600" dirty="0"/>
              <a:t>- </a:t>
            </a:r>
            <a:r>
              <a:rPr lang="en-US" sz="2600" dirty="0" err="1"/>
              <a:t>Onvrijwillige</a:t>
            </a:r>
            <a:r>
              <a:rPr lang="en-US" sz="2600" dirty="0"/>
              <a:t> </a:t>
            </a:r>
            <a:r>
              <a:rPr lang="en-US" sz="2600" dirty="0" err="1"/>
              <a:t>opname</a:t>
            </a:r>
            <a:endParaRPr lang="en-US" sz="2600" dirty="0"/>
          </a:p>
        </p:txBody>
      </p:sp>
    </p:spTree>
    <p:extLst>
      <p:ext uri="{BB962C8B-B14F-4D97-AF65-F5344CB8AC3E}">
        <p14:creationId xmlns:p14="http://schemas.microsoft.com/office/powerpoint/2010/main" val="106264605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6F6910F-25F3-AB2C-C875-86FD45C16316}"/>
              </a:ext>
            </a:extLst>
          </p:cNvPr>
          <p:cNvSpPr>
            <a:spLocks noGrp="1"/>
          </p:cNvSpPr>
          <p:nvPr>
            <p:ph type="title"/>
          </p:nvPr>
        </p:nvSpPr>
        <p:spPr>
          <a:xfrm>
            <a:off x="987689" y="3071183"/>
            <a:ext cx="9910296" cy="2590027"/>
          </a:xfrm>
        </p:spPr>
        <p:txBody>
          <a:bodyPr vert="horz" lIns="91440" tIns="45720" rIns="91440" bIns="45720" rtlCol="0" anchor="t">
            <a:normAutofit/>
          </a:bodyPr>
          <a:lstStyle/>
          <a:p>
            <a:r>
              <a:rPr lang="en-US" sz="8000" kern="1200" dirty="0">
                <a:solidFill>
                  <a:schemeClr val="tx1"/>
                </a:solidFill>
                <a:latin typeface="+mj-lt"/>
                <a:ea typeface="+mj-ea"/>
                <a:cs typeface="+mj-cs"/>
              </a:rPr>
              <a:t>1. </a:t>
            </a:r>
            <a:r>
              <a:rPr lang="en-US" sz="8000" kern="1200" dirty="0" err="1">
                <a:solidFill>
                  <a:schemeClr val="tx1"/>
                </a:solidFill>
                <a:latin typeface="+mj-lt"/>
                <a:ea typeface="+mj-ea"/>
                <a:cs typeface="+mj-cs"/>
              </a:rPr>
              <a:t>Signalering</a:t>
            </a:r>
            <a:endParaRPr lang="en-US" sz="8000" kern="1200" dirty="0">
              <a:solidFill>
                <a:schemeClr val="tx1"/>
              </a:solidFill>
              <a:latin typeface="+mj-lt"/>
              <a:ea typeface="+mj-ea"/>
              <a:cs typeface="+mj-cs"/>
            </a:endParaRP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354057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862</TotalTime>
  <Words>730</Words>
  <Application>Microsoft Office PowerPoint</Application>
  <PresentationFormat>Breedbeeld</PresentationFormat>
  <Paragraphs>131</Paragraphs>
  <Slides>29</Slides>
  <Notes>24</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29</vt:i4>
      </vt:variant>
    </vt:vector>
  </HeadingPairs>
  <TitlesOfParts>
    <vt:vector size="34" baseType="lpstr">
      <vt:lpstr>Arial</vt:lpstr>
      <vt:lpstr>Calibri</vt:lpstr>
      <vt:lpstr>Calibri Light</vt:lpstr>
      <vt:lpstr>RO Sans</vt:lpstr>
      <vt:lpstr>Kantoorthema</vt:lpstr>
      <vt:lpstr>WZD – je ziet het pas als je het door hebt</vt:lpstr>
      <vt:lpstr>1 januari 2020</vt:lpstr>
      <vt:lpstr>Anda Adolphs  Specialist Ouderengeneeskunde ZorgSpectrum (ONUe) Kaderarts 1e lijn i.o.   </vt:lpstr>
      <vt:lpstr>Disclosure belangen spreker</vt:lpstr>
      <vt:lpstr>Stel je voor…  je wordt gebeld</vt:lpstr>
      <vt:lpstr>Stel je voor…  je wordt gebeld</vt:lpstr>
      <vt:lpstr>PowerPoint-presentatie</vt:lpstr>
      <vt:lpstr>Doel presentatie</vt:lpstr>
      <vt:lpstr>1. Signalering</vt:lpstr>
      <vt:lpstr>STELLING 1</vt:lpstr>
      <vt:lpstr>Let op</vt:lpstr>
      <vt:lpstr>STELLING 2</vt:lpstr>
      <vt:lpstr>Let op</vt:lpstr>
      <vt:lpstr>STELLING 3</vt:lpstr>
      <vt:lpstr>STELLING 4</vt:lpstr>
      <vt:lpstr>Let op</vt:lpstr>
      <vt:lpstr>STELLING 5</vt:lpstr>
      <vt:lpstr>Let op</vt:lpstr>
      <vt:lpstr>2. EN DAN?</vt:lpstr>
      <vt:lpstr>Organiseer een MDO !</vt:lpstr>
      <vt:lpstr>Alternatievenbundel - Vilans</vt:lpstr>
      <vt:lpstr>Stappenplan volgen?</vt:lpstr>
      <vt:lpstr>Toetsing WZD-functionaris</vt:lpstr>
      <vt:lpstr>Aanpak in de regio</vt:lpstr>
      <vt:lpstr>PowerPoint-presentatie</vt:lpstr>
      <vt:lpstr>PowerPoint-presentatie</vt:lpstr>
      <vt:lpstr>Zorg dat je financiering en tijd krijgt</vt:lpstr>
      <vt:lpstr>VRAGEN?</vt:lpstr>
      <vt:lpstr>Aanvullende eisen extramuraal</vt:lpstr>
    </vt:vector>
  </TitlesOfParts>
  <Company>ZorgSpectrum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WZD - extramuraal</dc:title>
  <dc:creator>Anda Adolphs</dc:creator>
  <cp:lastModifiedBy>Anda Adolphs</cp:lastModifiedBy>
  <cp:revision>74</cp:revision>
  <dcterms:created xsi:type="dcterms:W3CDTF">2022-12-29T12:51:37Z</dcterms:created>
  <dcterms:modified xsi:type="dcterms:W3CDTF">2023-10-31T18:20:51Z</dcterms:modified>
</cp:coreProperties>
</file>