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58" r:id="rId4"/>
    <p:sldId id="268" r:id="rId5"/>
    <p:sldId id="265" r:id="rId6"/>
    <p:sldId id="272" r:id="rId7"/>
    <p:sldId id="274" r:id="rId8"/>
    <p:sldId id="276" r:id="rId9"/>
    <p:sldId id="26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6E"/>
    <a:srgbClr val="66C2CA"/>
    <a:srgbClr val="E7789C"/>
    <a:srgbClr val="FED57A"/>
    <a:srgbClr val="A690BF"/>
    <a:srgbClr val="AE89DF"/>
    <a:srgbClr val="C08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1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ACEB4-6912-4DE1-A6C9-0C3AA0B592ED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19195-D1E8-48E7-AA77-68F5753B3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25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058-7A67-406F-B7DB-8B34DD2966DF}" type="datetime1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410-9D96-4E27-A9E8-3903293B6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56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CE90-60ED-4301-A70A-934F55D345C9}" type="datetime1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410-9D96-4E27-A9E8-3903293B6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0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66BE-126C-4C95-8A5D-B8B53331E514}" type="datetime1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410-9D96-4E27-A9E8-3903293B6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77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C65E-DA7C-4FD3-A016-B56B18614CDA}" type="datetime1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410-9D96-4E27-A9E8-3903293B6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0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7B5A-A96F-45EC-9513-6B178503FB73}" type="datetime1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410-9D96-4E27-A9E8-3903293B6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30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3B04-ADCE-4512-81E4-8B0AC66EA247}" type="datetime1">
              <a:rPr lang="nl-NL" smtClean="0"/>
              <a:t>19-10-2023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410-9D96-4E27-A9E8-3903293B6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53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E676-64AF-4117-BF45-6789ECCE17E5}" type="datetime1">
              <a:rPr lang="nl-NL" smtClean="0"/>
              <a:t>19-10-2023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410-9D96-4E27-A9E8-3903293B6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17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76C0-6FA5-4FAA-8A36-4D4F07D93FFB}" type="datetime1">
              <a:rPr lang="nl-NL" smtClean="0"/>
              <a:t>19-10-2023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410-9D96-4E27-A9E8-3903293B6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05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4548-94B4-4055-AF04-02F2146236B7}" type="datetime1">
              <a:rPr lang="nl-NL" smtClean="0"/>
              <a:t>19-10-2023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410-9D96-4E27-A9E8-3903293B6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45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FCEB-BBEB-45E6-B431-1F4EA5D569A8}" type="datetime1">
              <a:rPr lang="nl-NL" smtClean="0"/>
              <a:t>19-10-2023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410-9D96-4E27-A9E8-3903293B6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72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F6C-335F-45CD-8520-966F8B6257E3}" type="datetime1">
              <a:rPr lang="nl-NL" smtClean="0"/>
              <a:t>19-10-2023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410-9D96-4E27-A9E8-3903293B6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19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A1EF0-D0E3-422A-A6DC-951DD3260D67}" type="datetime1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A410-9D96-4E27-A9E8-3903293B6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95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5839" y="460356"/>
            <a:ext cx="9144000" cy="23876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 rot="21480000">
            <a:off x="-164790" y="-674005"/>
            <a:ext cx="12535593" cy="5639291"/>
          </a:xfrm>
          <a:prstGeom prst="rect">
            <a:avLst/>
          </a:prstGeom>
          <a:solidFill>
            <a:srgbClr val="A6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056" y="5369214"/>
            <a:ext cx="2641443" cy="99091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212371" y="4987510"/>
            <a:ext cx="886166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DE006E"/>
                </a:solidFill>
                <a:latin typeface="Geometr415 Blk BT" panose="020B0802020204020303" pitchFamily="34" charset="0"/>
                <a:cs typeface="Arial" panose="020B0604020202020204" pitchFamily="34" charset="0"/>
              </a:rPr>
              <a:t>Regionaal Expertise Centrum Korsakov</a:t>
            </a:r>
            <a:endParaRPr lang="nl-NL" sz="5400" dirty="0">
              <a:solidFill>
                <a:srgbClr val="DE006E"/>
              </a:solidFill>
              <a:latin typeface="Geometr415 Blk BT" panose="020B0802020204020303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hoek 13"/>
          <p:cNvSpPr/>
          <p:nvPr/>
        </p:nvSpPr>
        <p:spPr>
          <a:xfrm rot="21480000">
            <a:off x="-256731" y="661673"/>
            <a:ext cx="3544102" cy="947651"/>
          </a:xfrm>
          <a:prstGeom prst="rect">
            <a:avLst/>
          </a:prstGeom>
          <a:solidFill>
            <a:srgbClr val="DE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208966" y="645317"/>
            <a:ext cx="30079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chemeClr val="bg1"/>
                </a:solidFill>
                <a:latin typeface="Geometr415 Blk BT" panose="020B0802020204020303" pitchFamily="34" charset="0"/>
                <a:cs typeface="Arial" panose="020B0604020202020204" pitchFamily="34" charset="0"/>
              </a:rPr>
              <a:t>Welkom.</a:t>
            </a:r>
            <a:endParaRPr lang="nl-NL" sz="5400" dirty="0">
              <a:solidFill>
                <a:schemeClr val="bg1"/>
              </a:solidFill>
              <a:latin typeface="Geometr415 Blk BT" panose="020B0802020204020303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701" y="134370"/>
            <a:ext cx="8752299" cy="440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21480000">
            <a:off x="-97290" y="5348522"/>
            <a:ext cx="12535593" cy="1966711"/>
          </a:xfrm>
          <a:prstGeom prst="rect">
            <a:avLst/>
          </a:prstGeom>
          <a:solidFill>
            <a:srgbClr val="66C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78" y="5679368"/>
            <a:ext cx="2106712" cy="790317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97528" y="1510132"/>
            <a:ext cx="9004428" cy="3048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/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> </a:t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/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endParaRPr lang="en-US" altLang="nl-NL" sz="1800" dirty="0" smtClean="0">
              <a:latin typeface="Geometr415 Lt BT" panose="020B0502020204020303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133599" y="446440"/>
            <a:ext cx="7384869" cy="514214"/>
          </a:xfrm>
        </p:spPr>
        <p:txBody>
          <a:bodyPr>
            <a:normAutofit fontScale="90000"/>
          </a:bodyPr>
          <a:lstStyle/>
          <a:p>
            <a:endParaRPr lang="nl-NL" sz="3200" dirty="0">
              <a:solidFill>
                <a:srgbClr val="DE006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1069" y="951399"/>
            <a:ext cx="10806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133599" y="1748381"/>
            <a:ext cx="73848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/>
              <a:t>15 mei 2014</a:t>
            </a:r>
          </a:p>
          <a:p>
            <a:r>
              <a:rPr lang="nl-NL" sz="1200" dirty="0" smtClean="0"/>
              <a:t>Format disclosure-slide voor sprekers op nascholingsbijeenkomsten</a:t>
            </a:r>
          </a:p>
          <a:p>
            <a:pPr algn="ctr"/>
            <a:r>
              <a:rPr lang="nl-NL" b="1" dirty="0" smtClean="0"/>
              <a:t>Disclosure </a:t>
            </a:r>
            <a:r>
              <a:rPr lang="nl-NL" b="1" dirty="0"/>
              <a:t>belangen spreker</a:t>
            </a:r>
          </a:p>
          <a:p>
            <a:endParaRPr lang="nl-NL" b="1" dirty="0" smtClean="0"/>
          </a:p>
          <a:p>
            <a:r>
              <a:rPr lang="nl-NL" b="1" dirty="0" smtClean="0"/>
              <a:t>Geen </a:t>
            </a:r>
            <a:r>
              <a:rPr lang="nl-NL" b="1" dirty="0"/>
              <a:t>(potentiële)</a:t>
            </a:r>
          </a:p>
          <a:p>
            <a:r>
              <a:rPr lang="nl-NL" b="1" dirty="0"/>
              <a:t>belangenverstrengeling</a:t>
            </a:r>
          </a:p>
          <a:p>
            <a:r>
              <a:rPr lang="nl-NL" b="1" dirty="0"/>
              <a:t>Voor bijeenkomst </a:t>
            </a:r>
            <a:r>
              <a:rPr lang="nl-NL" b="1" dirty="0" smtClean="0"/>
              <a:t>mogelijk		Bedrijfsnamen</a:t>
            </a:r>
            <a:endParaRPr lang="nl-NL" b="1" dirty="0"/>
          </a:p>
          <a:p>
            <a:r>
              <a:rPr lang="nl-NL" b="1" dirty="0"/>
              <a:t>relevante relaties </a:t>
            </a:r>
            <a:r>
              <a:rPr lang="nl-NL" sz="800" dirty="0"/>
              <a:t>1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• </a:t>
            </a:r>
            <a:r>
              <a:rPr lang="nl-NL" dirty="0"/>
              <a:t>Sponsoring of </a:t>
            </a:r>
            <a:r>
              <a:rPr lang="nl-NL" dirty="0" smtClean="0"/>
              <a:t>onderzoeksgeld </a:t>
            </a:r>
            <a:r>
              <a:rPr lang="nl-NL" sz="800" dirty="0" smtClean="0"/>
              <a:t>2</a:t>
            </a:r>
            <a:r>
              <a:rPr lang="nl-NL" dirty="0" smtClean="0"/>
              <a:t>           </a:t>
            </a:r>
            <a:r>
              <a:rPr lang="nl-NL" dirty="0"/>
              <a:t>•</a:t>
            </a:r>
          </a:p>
          <a:p>
            <a:r>
              <a:rPr lang="nl-NL" dirty="0" smtClean="0"/>
              <a:t>• </a:t>
            </a:r>
            <a:r>
              <a:rPr lang="nl-NL" dirty="0"/>
              <a:t>Honorarium of andere (financiële</a:t>
            </a:r>
            <a:r>
              <a:rPr lang="nl-NL" dirty="0" smtClean="0"/>
              <a:t>)      </a:t>
            </a:r>
            <a:r>
              <a:rPr lang="nl-NL" dirty="0"/>
              <a:t>•</a:t>
            </a:r>
          </a:p>
          <a:p>
            <a:r>
              <a:rPr lang="nl-NL" dirty="0" smtClean="0"/>
              <a:t>   vergoeding </a:t>
            </a:r>
            <a:r>
              <a:rPr lang="nl-NL" sz="800" dirty="0" smtClean="0"/>
              <a:t>3</a:t>
            </a:r>
            <a:endParaRPr lang="nl-NL" sz="800" dirty="0"/>
          </a:p>
          <a:p>
            <a:r>
              <a:rPr lang="nl-NL" dirty="0"/>
              <a:t>• </a:t>
            </a:r>
            <a:r>
              <a:rPr lang="nl-NL" dirty="0" smtClean="0"/>
              <a:t>Aandeelhouder </a:t>
            </a:r>
            <a:r>
              <a:rPr lang="nl-NL" sz="800" dirty="0" smtClean="0"/>
              <a:t>4</a:t>
            </a:r>
            <a:r>
              <a:rPr lang="nl-NL" dirty="0" smtClean="0"/>
              <a:t>                                     •</a:t>
            </a:r>
            <a:endParaRPr lang="nl-NL" dirty="0"/>
          </a:p>
          <a:p>
            <a:r>
              <a:rPr lang="nl-NL" dirty="0"/>
              <a:t>• Andere relatie, namelijk . . . </a:t>
            </a:r>
            <a:r>
              <a:rPr lang="nl-NL" sz="800" dirty="0" smtClean="0"/>
              <a:t>5</a:t>
            </a:r>
            <a:r>
              <a:rPr lang="nl-NL" dirty="0" smtClean="0"/>
              <a:t>                </a:t>
            </a:r>
            <a:r>
              <a:rPr lang="nl-NL" dirty="0"/>
              <a:t>•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6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21480000">
            <a:off x="-97290" y="5348522"/>
            <a:ext cx="12535593" cy="1966711"/>
          </a:xfrm>
          <a:prstGeom prst="rect">
            <a:avLst/>
          </a:prstGeom>
          <a:solidFill>
            <a:srgbClr val="66C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7528" y="1122071"/>
            <a:ext cx="9004427" cy="47270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DE006E"/>
                </a:solidFill>
                <a:latin typeface="Geometr415 Md BT" panose="020B0602020204020303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DE006E"/>
                </a:solidFill>
                <a:latin typeface="Geometr415 Md BT" panose="020B0602020204020303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E006E"/>
                </a:solidFill>
                <a:latin typeface="Geometr415 Md BT" panose="020B0602020204020303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DE006E"/>
                </a:solidFill>
                <a:latin typeface="Geometr415 Md BT" panose="020B0602020204020303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DE006E"/>
                </a:solidFill>
                <a:latin typeface="Geometr415 Md BT" panose="020B0602020204020303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DE006E"/>
                </a:solidFill>
                <a:latin typeface="Geometr415 Md BT" panose="020B0602020204020303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DE006E"/>
                </a:solidFill>
                <a:latin typeface="Geometr415 Md BT" panose="020B0602020204020303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DE006E"/>
                </a:solidFill>
                <a:latin typeface="Geometr415 Md BT" panose="020B0602020204020303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DE006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PROGRAMMA </a:t>
            </a:r>
            <a:endParaRPr lang="nl-NL" sz="2200" dirty="0">
              <a:solidFill>
                <a:srgbClr val="DE006E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78" y="5679368"/>
            <a:ext cx="2106712" cy="790317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97528" y="1510132"/>
            <a:ext cx="9004428" cy="3048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/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> </a:t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/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endParaRPr lang="en-US" altLang="nl-NL" sz="1800" dirty="0" smtClean="0">
              <a:latin typeface="Geometr415 Lt BT" panose="020B0502020204020303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332411" y="1960260"/>
            <a:ext cx="8595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DE006E"/>
                </a:solidFill>
              </a:rPr>
              <a:t>De cliëntreis</a:t>
            </a:r>
          </a:p>
          <a:p>
            <a:endParaRPr lang="en-US" dirty="0">
              <a:solidFill>
                <a:srgbClr val="DE006E"/>
              </a:solidFill>
            </a:endParaRPr>
          </a:p>
          <a:p>
            <a:r>
              <a:rPr lang="en-US" dirty="0" smtClean="0">
                <a:solidFill>
                  <a:srgbClr val="DE006E"/>
                </a:solidFill>
              </a:rPr>
              <a:t>Vroegdiagnostiek naar Wernicke / Korsakov</a:t>
            </a:r>
          </a:p>
          <a:p>
            <a:endParaRPr lang="en-US" dirty="0" smtClean="0">
              <a:solidFill>
                <a:srgbClr val="DE006E"/>
              </a:solidFill>
            </a:endParaRPr>
          </a:p>
          <a:p>
            <a:r>
              <a:rPr lang="en-US" dirty="0" smtClean="0">
                <a:solidFill>
                  <a:srgbClr val="DE006E"/>
                </a:solidFill>
              </a:rPr>
              <a:t>Thuisbegeleiding, ambulante zorg</a:t>
            </a:r>
            <a:r>
              <a:rPr lang="nl-NL" dirty="0" smtClean="0">
                <a:solidFill>
                  <a:srgbClr val="DE006E"/>
                </a:solidFill>
              </a:rPr>
              <a:t>, casemanagement Korsakov</a:t>
            </a:r>
          </a:p>
          <a:p>
            <a:endParaRPr lang="nl-NL" dirty="0" smtClean="0">
              <a:solidFill>
                <a:srgbClr val="DE006E"/>
              </a:solidFill>
            </a:endParaRPr>
          </a:p>
          <a:p>
            <a:r>
              <a:rPr lang="nl-NL" dirty="0" smtClean="0">
                <a:solidFill>
                  <a:srgbClr val="DE006E"/>
                </a:solidFill>
              </a:rPr>
              <a:t>Dagbehandeling De Perzikengaard</a:t>
            </a:r>
            <a:endParaRPr lang="nl-NL" dirty="0">
              <a:solidFill>
                <a:srgbClr val="DE00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21480000">
            <a:off x="-97290" y="5348522"/>
            <a:ext cx="12535593" cy="1966711"/>
          </a:xfrm>
          <a:prstGeom prst="rect">
            <a:avLst/>
          </a:prstGeom>
          <a:solidFill>
            <a:srgbClr val="66C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7529" y="913065"/>
            <a:ext cx="9004427" cy="472705"/>
          </a:xfrm>
        </p:spPr>
        <p:txBody>
          <a:bodyPr>
            <a:noAutofit/>
          </a:bodyPr>
          <a:lstStyle/>
          <a:p>
            <a:pPr algn="l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Regionaal Expertise Centrum Korsakov</a:t>
            </a:r>
            <a:endParaRPr lang="nl-NL" sz="2200" dirty="0">
              <a:solidFill>
                <a:srgbClr val="DE006E"/>
              </a:solidFill>
              <a:latin typeface="Geometr415 Md BT" panose="020B0602020204020303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78" y="5679368"/>
            <a:ext cx="2106712" cy="790317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97528" y="1510132"/>
            <a:ext cx="9004428" cy="3048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/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> </a:t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/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endParaRPr lang="en-US" altLang="nl-NL" sz="1800" dirty="0" smtClean="0">
              <a:latin typeface="Geometr415 Lt BT" panose="020B0502020204020303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951788" y="505294"/>
            <a:ext cx="360000" cy="0"/>
          </a:xfrm>
          <a:prstGeom prst="line">
            <a:avLst/>
          </a:prstGeom>
          <a:ln w="63500">
            <a:solidFill>
              <a:srgbClr val="DE006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172095" y="1510132"/>
            <a:ext cx="10099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route :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https: Quarijn.nl/ contact- met- Quarijn.html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Servicebureau @ Quarijn.nl 085-4889900 ma t/m vrij 8.30-17.00 uur.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l-N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 quarijn.nl/verwijzers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14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21480000">
            <a:off x="-97290" y="5348522"/>
            <a:ext cx="12535593" cy="1966711"/>
          </a:xfrm>
          <a:prstGeom prst="rect">
            <a:avLst/>
          </a:prstGeom>
          <a:solidFill>
            <a:srgbClr val="66C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78" y="5679368"/>
            <a:ext cx="2106712" cy="790317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97528" y="1510132"/>
            <a:ext cx="9004428" cy="3048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/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> </a:t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/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endParaRPr lang="en-US" altLang="nl-NL" sz="1800" dirty="0" smtClean="0">
              <a:latin typeface="Geometr415 Lt BT" panose="020B0502020204020303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133599" y="446440"/>
            <a:ext cx="7384869" cy="514214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Via zorgdomein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zijn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twee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options:</a:t>
            </a:r>
            <a:endParaRPr lang="nl-NL" sz="3200" dirty="0">
              <a:solidFill>
                <a:srgbClr val="DE006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1069" y="951399"/>
            <a:ext cx="1080654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(Vroeg) Diagnostiek Wernicke- Korsakov / alcohol gerelateerde stoornis/ problematiek.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Postcode invoeren van patient dan komt Quarijn tevoorschijn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Deze verwijzing valt onder Zorgpad: medisch specialistische zorg/ Geriatrie/ Geheugenstoornis/ Dementie/ Medisch specialistische zorg/ Geriatrie/ Overige zorgvragen geriatrie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GGZ/GGZ Volwassenen / Verslavingsproblemen&gt; Overige zorg GGZ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GGZ GGZ Ouderen/ Verslavingsproblemen &gt; Overige zorg GGZ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03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21480000">
            <a:off x="-97290" y="5348522"/>
            <a:ext cx="12535593" cy="1966711"/>
          </a:xfrm>
          <a:prstGeom prst="rect">
            <a:avLst/>
          </a:prstGeom>
          <a:solidFill>
            <a:srgbClr val="66C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4717" y="179853"/>
            <a:ext cx="9004427" cy="472705"/>
          </a:xfrm>
        </p:spPr>
        <p:txBody>
          <a:bodyPr>
            <a:noAutofit/>
          </a:bodyPr>
          <a:lstStyle/>
          <a:p>
            <a:pPr algn="l"/>
            <a:endParaRPr lang="nl-NL" sz="2200" dirty="0">
              <a:solidFill>
                <a:srgbClr val="DE006E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78" y="5679368"/>
            <a:ext cx="2106712" cy="790317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97528" y="1510132"/>
            <a:ext cx="9004428" cy="3048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/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> </a:t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/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endParaRPr lang="en-US" altLang="nl-NL" sz="1800" dirty="0" smtClean="0">
              <a:latin typeface="Geometr415 Lt BT" panose="020B0502020204020303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74717" y="884232"/>
            <a:ext cx="100999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36" y="365494"/>
            <a:ext cx="11540728" cy="62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21480000">
            <a:off x="-97290" y="5348522"/>
            <a:ext cx="12535593" cy="1966711"/>
          </a:xfrm>
          <a:prstGeom prst="rect">
            <a:avLst/>
          </a:prstGeom>
          <a:solidFill>
            <a:srgbClr val="66C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78" y="5679368"/>
            <a:ext cx="2106712" cy="790317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97528" y="1510132"/>
            <a:ext cx="9004428" cy="3048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/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> </a:t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/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endParaRPr lang="en-US" altLang="nl-NL" sz="1800" dirty="0" smtClean="0">
              <a:latin typeface="Geometr415 Lt BT" panose="020B0502020204020303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133599" y="446440"/>
            <a:ext cx="7384869" cy="514214"/>
          </a:xfrm>
        </p:spPr>
        <p:txBody>
          <a:bodyPr>
            <a:normAutofit fontScale="90000"/>
          </a:bodyPr>
          <a:lstStyle/>
          <a:p>
            <a:endParaRPr lang="nl-NL" sz="3200" dirty="0">
              <a:solidFill>
                <a:srgbClr val="DE006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1069" y="951399"/>
            <a:ext cx="10806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8FB0EFC-162A-3B0C-2EB2-2D38765B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295" y="2084032"/>
            <a:ext cx="9376461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21480000">
            <a:off x="-130540" y="5431040"/>
            <a:ext cx="12535593" cy="1966711"/>
          </a:xfrm>
          <a:prstGeom prst="rect">
            <a:avLst/>
          </a:prstGeom>
          <a:solidFill>
            <a:srgbClr val="66C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7529" y="913065"/>
            <a:ext cx="9004427" cy="472705"/>
          </a:xfrm>
        </p:spPr>
        <p:txBody>
          <a:bodyPr>
            <a:noAutofit/>
          </a:bodyPr>
          <a:lstStyle/>
          <a:p>
            <a:pPr algn="l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Dagcentrum De Perzikengaard</a:t>
            </a:r>
            <a:endParaRPr lang="nl-NL" sz="2200" dirty="0">
              <a:solidFill>
                <a:srgbClr val="DE006E"/>
              </a:solidFill>
              <a:latin typeface="Geometr415 Md BT" panose="020B0602020204020303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78" y="5679368"/>
            <a:ext cx="2106712" cy="790317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97528" y="1510132"/>
            <a:ext cx="9004428" cy="3048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/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> </a:t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  <a:t/>
            </a:r>
            <a:br>
              <a:rPr lang="en-US" altLang="nl-NL" sz="1800" dirty="0" smtClean="0">
                <a:latin typeface="Geometr415 Lt BT" panose="020B0502020204020303" pitchFamily="34" charset="0"/>
                <a:cs typeface="Arial" panose="020B0604020202020204" pitchFamily="34" charset="0"/>
              </a:rPr>
            </a:br>
            <a:endParaRPr lang="en-US" altLang="nl-NL" sz="1800" dirty="0" smtClean="0">
              <a:latin typeface="Geometr415 Lt BT" panose="020B0502020204020303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951788" y="505294"/>
            <a:ext cx="360000" cy="0"/>
          </a:xfrm>
          <a:prstGeom prst="line">
            <a:avLst/>
          </a:prstGeom>
          <a:ln w="63500">
            <a:solidFill>
              <a:srgbClr val="DE006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172095" y="1510132"/>
            <a:ext cx="1009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85" y="1664676"/>
            <a:ext cx="7487138" cy="35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21480000">
            <a:off x="-181728" y="-439800"/>
            <a:ext cx="12535593" cy="5402809"/>
          </a:xfrm>
          <a:prstGeom prst="rect">
            <a:avLst/>
          </a:prstGeom>
          <a:solidFill>
            <a:srgbClr val="66C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997529" y="913065"/>
            <a:ext cx="8629183" cy="4727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sz="2200" dirty="0">
              <a:solidFill>
                <a:srgbClr val="DE006E"/>
              </a:solidFill>
              <a:latin typeface="Geometr415 Md BT" panose="020B0602020204020303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997528" y="1510133"/>
            <a:ext cx="8575450" cy="26780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nl-NL" sz="1800" dirty="0" smtClean="0">
              <a:solidFill>
                <a:schemeClr val="bg1"/>
              </a:solidFill>
              <a:latin typeface="Geometr415 Lt BT" panose="020B0502020204020303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78" y="5679368"/>
            <a:ext cx="2106712" cy="790317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056" y="5369214"/>
            <a:ext cx="2641443" cy="990918"/>
          </a:xfrm>
          <a:prstGeom prst="rect">
            <a:avLst/>
          </a:prstGeom>
        </p:spPr>
      </p:pic>
      <p:sp>
        <p:nvSpPr>
          <p:cNvPr id="23" name="Rechthoek 22"/>
          <p:cNvSpPr/>
          <p:nvPr/>
        </p:nvSpPr>
        <p:spPr>
          <a:xfrm rot="21480000">
            <a:off x="-256731" y="4640561"/>
            <a:ext cx="3544102" cy="947651"/>
          </a:xfrm>
          <a:prstGeom prst="rect">
            <a:avLst/>
          </a:prstGeom>
          <a:solidFill>
            <a:srgbClr val="DE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>
            <a:off x="208966" y="4624205"/>
            <a:ext cx="373780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 ziens</a:t>
            </a:r>
            <a:endParaRPr lang="nl-NL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5414" y="3344985"/>
            <a:ext cx="1117599" cy="10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6C2C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242</Words>
  <Application>Microsoft Office PowerPoint</Application>
  <PresentationFormat>Breedbeeld</PresentationFormat>
  <Paragraphs>55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Geometr415 Blk BT</vt:lpstr>
      <vt:lpstr>Geometr415 Lt BT</vt:lpstr>
      <vt:lpstr>Geometr415 Md BT</vt:lpstr>
      <vt:lpstr>Kantoorthema</vt:lpstr>
      <vt:lpstr>PowerPoint-presentatie</vt:lpstr>
      <vt:lpstr>PowerPoint-presentatie</vt:lpstr>
      <vt:lpstr>    PROGRAMMA </vt:lpstr>
      <vt:lpstr>Regionaal Expertise Centrum Korsakov</vt:lpstr>
      <vt:lpstr>Via zorgdomein zijn twee options:</vt:lpstr>
      <vt:lpstr>PowerPoint-presentatie</vt:lpstr>
      <vt:lpstr>PowerPoint-presentatie</vt:lpstr>
      <vt:lpstr>Dagcentrum De Perzikengaard</vt:lpstr>
      <vt:lpstr>PowerPoint-presentatie</vt:lpstr>
    </vt:vector>
  </TitlesOfParts>
  <Company>RAM Infotechnology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Rieteke van Laar</dc:creator>
  <cp:lastModifiedBy>Famke Leeflang</cp:lastModifiedBy>
  <cp:revision>138</cp:revision>
  <dcterms:created xsi:type="dcterms:W3CDTF">2022-04-04T07:11:31Z</dcterms:created>
  <dcterms:modified xsi:type="dcterms:W3CDTF">2023-10-19T10:31:46Z</dcterms:modified>
</cp:coreProperties>
</file>