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notesMasterIdLst>
    <p:notesMasterId r:id="rId49"/>
  </p:notesMasterIdLst>
  <p:sldIdLst>
    <p:sldId id="256" r:id="rId2"/>
    <p:sldId id="341" r:id="rId3"/>
    <p:sldId id="283" r:id="rId4"/>
    <p:sldId id="290" r:id="rId5"/>
    <p:sldId id="284" r:id="rId6"/>
    <p:sldId id="325" r:id="rId7"/>
    <p:sldId id="324" r:id="rId8"/>
    <p:sldId id="323" r:id="rId9"/>
    <p:sldId id="301" r:id="rId10"/>
    <p:sldId id="302" r:id="rId11"/>
    <p:sldId id="308" r:id="rId12"/>
    <p:sldId id="307" r:id="rId13"/>
    <p:sldId id="326" r:id="rId14"/>
    <p:sldId id="300" r:id="rId15"/>
    <p:sldId id="309" r:id="rId16"/>
    <p:sldId id="286" r:id="rId17"/>
    <p:sldId id="287" r:id="rId18"/>
    <p:sldId id="327" r:id="rId19"/>
    <p:sldId id="294" r:id="rId20"/>
    <p:sldId id="299" r:id="rId21"/>
    <p:sldId id="337" r:id="rId22"/>
    <p:sldId id="338" r:id="rId23"/>
    <p:sldId id="335" r:id="rId24"/>
    <p:sldId id="339" r:id="rId25"/>
    <p:sldId id="334" r:id="rId26"/>
    <p:sldId id="322" r:id="rId27"/>
    <p:sldId id="332" r:id="rId28"/>
    <p:sldId id="306" r:id="rId29"/>
    <p:sldId id="333" r:id="rId30"/>
    <p:sldId id="311" r:id="rId31"/>
    <p:sldId id="265" r:id="rId32"/>
    <p:sldId id="276" r:id="rId33"/>
    <p:sldId id="329" r:id="rId34"/>
    <p:sldId id="321" r:id="rId35"/>
    <p:sldId id="274" r:id="rId36"/>
    <p:sldId id="268" r:id="rId37"/>
    <p:sldId id="257" r:id="rId38"/>
    <p:sldId id="267" r:id="rId39"/>
    <p:sldId id="266" r:id="rId40"/>
    <p:sldId id="280" r:id="rId41"/>
    <p:sldId id="330" r:id="rId42"/>
    <p:sldId id="296" r:id="rId43"/>
    <p:sldId id="331" r:id="rId44"/>
    <p:sldId id="259" r:id="rId45"/>
    <p:sldId id="340" r:id="rId46"/>
    <p:sldId id="297" r:id="rId47"/>
    <p:sldId id="32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51937" autoAdjust="0"/>
  </p:normalViewPr>
  <p:slideViewPr>
    <p:cSldViewPr snapToGrid="0">
      <p:cViewPr varScale="1">
        <p:scale>
          <a:sx n="66" d="100"/>
          <a:sy n="66" d="100"/>
        </p:scale>
        <p:origin x="1926"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84D90-3264-4742-84F6-F35AEA92E52C}"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4AE8419-D902-4616-9722-528C5C7E74A8}">
      <dgm:prSet/>
      <dgm:spPr/>
      <dgm:t>
        <a:bodyPr/>
        <a:lstStyle/>
        <a:p>
          <a:r>
            <a:rPr lang="nl-NL" dirty="0">
              <a:solidFill>
                <a:srgbClr val="92D050"/>
              </a:solidFill>
            </a:rPr>
            <a:t>Parkinson in maat en getal</a:t>
          </a:r>
          <a:endParaRPr lang="en-US" dirty="0">
            <a:solidFill>
              <a:srgbClr val="92D050"/>
            </a:solidFill>
          </a:endParaRPr>
        </a:p>
      </dgm:t>
    </dgm:pt>
    <dgm:pt modelId="{EDB1A30B-1FE6-4287-8053-C6AC31410D85}" type="parTrans" cxnId="{022FB50F-F89B-4199-9604-B50C8E085DF5}">
      <dgm:prSet/>
      <dgm:spPr/>
      <dgm:t>
        <a:bodyPr/>
        <a:lstStyle/>
        <a:p>
          <a:endParaRPr lang="en-US"/>
        </a:p>
      </dgm:t>
    </dgm:pt>
    <dgm:pt modelId="{DE07FD23-4638-427D-823F-1A32C7DD9FB0}" type="sibTrans" cxnId="{022FB50F-F89B-4199-9604-B50C8E085DF5}">
      <dgm:prSet/>
      <dgm:spPr/>
      <dgm:t>
        <a:bodyPr/>
        <a:lstStyle/>
        <a:p>
          <a:endParaRPr lang="en-US"/>
        </a:p>
      </dgm:t>
    </dgm:pt>
    <dgm:pt modelId="{279D9826-AC38-438E-B073-0C16CCF0A6CE}">
      <dgm:prSet/>
      <dgm:spPr/>
      <dgm:t>
        <a:bodyPr/>
        <a:lstStyle/>
        <a:p>
          <a:r>
            <a:rPr lang="nl-NL" dirty="0">
              <a:solidFill>
                <a:srgbClr val="92D050"/>
              </a:solidFill>
            </a:rPr>
            <a:t>Organisatie van Parkinsonzorg nu</a:t>
          </a:r>
          <a:endParaRPr lang="en-US" dirty="0">
            <a:solidFill>
              <a:srgbClr val="92D050"/>
            </a:solidFill>
          </a:endParaRPr>
        </a:p>
      </dgm:t>
    </dgm:pt>
    <dgm:pt modelId="{677A80CF-2536-40A4-A0CC-FAE79B15F097}" type="parTrans" cxnId="{72A18232-A478-4BCB-A8E4-EC139DE163B8}">
      <dgm:prSet/>
      <dgm:spPr/>
      <dgm:t>
        <a:bodyPr/>
        <a:lstStyle/>
        <a:p>
          <a:endParaRPr lang="en-US"/>
        </a:p>
      </dgm:t>
    </dgm:pt>
    <dgm:pt modelId="{1F3CC042-000F-4DC0-9C0A-844EA744864D}" type="sibTrans" cxnId="{72A18232-A478-4BCB-A8E4-EC139DE163B8}">
      <dgm:prSet/>
      <dgm:spPr/>
      <dgm:t>
        <a:bodyPr/>
        <a:lstStyle/>
        <a:p>
          <a:endParaRPr lang="en-US"/>
        </a:p>
      </dgm:t>
    </dgm:pt>
    <dgm:pt modelId="{C4E75E87-B31D-4F27-ABC5-3B72E7FE2807}">
      <dgm:prSet/>
      <dgm:spPr/>
      <dgm:t>
        <a:bodyPr/>
        <a:lstStyle/>
        <a:p>
          <a:r>
            <a:rPr lang="nl-NL" dirty="0"/>
            <a:t>Punt voor Parkinson</a:t>
          </a:r>
          <a:endParaRPr lang="en-US" dirty="0"/>
        </a:p>
      </dgm:t>
    </dgm:pt>
    <dgm:pt modelId="{DB91012E-673F-4521-8543-4DE1C187C455}" type="parTrans" cxnId="{393A046C-AEBF-4691-8D81-266F5E4F185F}">
      <dgm:prSet/>
      <dgm:spPr/>
      <dgm:t>
        <a:bodyPr/>
        <a:lstStyle/>
        <a:p>
          <a:endParaRPr lang="en-US"/>
        </a:p>
      </dgm:t>
    </dgm:pt>
    <dgm:pt modelId="{674CBA5E-966E-4F1E-8C54-2D00D69F9B1B}" type="sibTrans" cxnId="{393A046C-AEBF-4691-8D81-266F5E4F185F}">
      <dgm:prSet/>
      <dgm:spPr/>
      <dgm:t>
        <a:bodyPr/>
        <a:lstStyle/>
        <a:p>
          <a:endParaRPr lang="en-US"/>
        </a:p>
      </dgm:t>
    </dgm:pt>
    <dgm:pt modelId="{21068CDD-7D00-463B-802C-94EC67F0CF4F}">
      <dgm:prSet/>
      <dgm:spPr/>
      <dgm:t>
        <a:bodyPr/>
        <a:lstStyle/>
        <a:p>
          <a:r>
            <a:rPr lang="en-US" dirty="0"/>
            <a:t>Zorg </a:t>
          </a:r>
          <a:r>
            <a:rPr lang="en-US" dirty="0" err="1"/>
            <a:t>voor</a:t>
          </a:r>
          <a:r>
            <a:rPr lang="en-US" dirty="0"/>
            <a:t> Parkinson</a:t>
          </a:r>
        </a:p>
      </dgm:t>
    </dgm:pt>
    <dgm:pt modelId="{2786FA8C-0171-4E68-823B-97306BEE7E10}" type="parTrans" cxnId="{2E8072AE-D2F0-4B07-87AB-D3C25B9078EF}">
      <dgm:prSet/>
      <dgm:spPr/>
      <dgm:t>
        <a:bodyPr/>
        <a:lstStyle/>
        <a:p>
          <a:endParaRPr lang="en-US"/>
        </a:p>
      </dgm:t>
    </dgm:pt>
    <dgm:pt modelId="{00357F8F-68D0-4CEE-9893-E595E607FE50}" type="sibTrans" cxnId="{2E8072AE-D2F0-4B07-87AB-D3C25B9078EF}">
      <dgm:prSet/>
      <dgm:spPr/>
      <dgm:t>
        <a:bodyPr/>
        <a:lstStyle/>
        <a:p>
          <a:endParaRPr lang="en-US"/>
        </a:p>
      </dgm:t>
    </dgm:pt>
    <dgm:pt modelId="{A16F472F-C556-4EBB-B062-C01E6BA20EDA}">
      <dgm:prSet/>
      <dgm:spPr/>
      <dgm:t>
        <a:bodyPr/>
        <a:lstStyle/>
        <a:p>
          <a:r>
            <a:rPr lang="en-US" dirty="0"/>
            <a:t>Parkinson Beter </a:t>
          </a:r>
          <a:r>
            <a:rPr lang="en-US" dirty="0" err="1"/>
            <a:t>Thuis</a:t>
          </a:r>
          <a:endParaRPr lang="en-US" dirty="0"/>
        </a:p>
      </dgm:t>
    </dgm:pt>
    <dgm:pt modelId="{5F9AFB29-2C76-44C4-9105-B05E7E25A637}" type="parTrans" cxnId="{788025EF-AAAF-4ED5-997C-0E2251CEC495}">
      <dgm:prSet/>
      <dgm:spPr/>
      <dgm:t>
        <a:bodyPr/>
        <a:lstStyle/>
        <a:p>
          <a:endParaRPr lang="en-US"/>
        </a:p>
      </dgm:t>
    </dgm:pt>
    <dgm:pt modelId="{C2D1A375-F343-4104-BD28-6D264ECBFBDB}" type="sibTrans" cxnId="{788025EF-AAAF-4ED5-997C-0E2251CEC495}">
      <dgm:prSet/>
      <dgm:spPr/>
      <dgm:t>
        <a:bodyPr/>
        <a:lstStyle/>
        <a:p>
          <a:endParaRPr lang="en-US"/>
        </a:p>
      </dgm:t>
    </dgm:pt>
    <dgm:pt modelId="{D06325FF-F479-448F-831C-5337D5273239}">
      <dgm:prSet/>
      <dgm:spPr/>
      <dgm:t>
        <a:bodyPr/>
        <a:lstStyle/>
        <a:p>
          <a:r>
            <a:rPr lang="nl-NL" dirty="0">
              <a:solidFill>
                <a:srgbClr val="92D050"/>
              </a:solidFill>
            </a:rPr>
            <a:t>Punt voor Parkinson regio Utrecht</a:t>
          </a:r>
          <a:endParaRPr lang="en-US" dirty="0">
            <a:solidFill>
              <a:srgbClr val="92D050"/>
            </a:solidFill>
          </a:endParaRPr>
        </a:p>
      </dgm:t>
    </dgm:pt>
    <dgm:pt modelId="{E8029E7B-52E9-48DE-82BE-1BDD967A1C8B}" type="parTrans" cxnId="{4EC952A7-5942-4EF3-BD52-9B4F8AEA2FEF}">
      <dgm:prSet/>
      <dgm:spPr/>
      <dgm:t>
        <a:bodyPr/>
        <a:lstStyle/>
        <a:p>
          <a:endParaRPr lang="en-US"/>
        </a:p>
      </dgm:t>
    </dgm:pt>
    <dgm:pt modelId="{4EC4AD7D-7B00-4FF9-AFB7-F38FD0A90093}" type="sibTrans" cxnId="{4EC952A7-5942-4EF3-BD52-9B4F8AEA2FEF}">
      <dgm:prSet/>
      <dgm:spPr/>
      <dgm:t>
        <a:bodyPr/>
        <a:lstStyle/>
        <a:p>
          <a:endParaRPr lang="en-US"/>
        </a:p>
      </dgm:t>
    </dgm:pt>
    <dgm:pt modelId="{59735AD4-D315-4609-AA63-E3C62E5BB1BB}">
      <dgm:prSet/>
      <dgm:spPr/>
      <dgm:t>
        <a:bodyPr/>
        <a:lstStyle/>
        <a:p>
          <a:r>
            <a:rPr lang="nl-NL" dirty="0"/>
            <a:t>Specialistische zorg</a:t>
          </a:r>
          <a:endParaRPr lang="en-US" dirty="0"/>
        </a:p>
      </dgm:t>
    </dgm:pt>
    <dgm:pt modelId="{374121D7-311A-4B55-8E27-5962C2165BC8}" type="parTrans" cxnId="{53A09233-1A51-4C4A-9EDE-D122C0381F7E}">
      <dgm:prSet/>
      <dgm:spPr/>
      <dgm:t>
        <a:bodyPr/>
        <a:lstStyle/>
        <a:p>
          <a:endParaRPr lang="en-US"/>
        </a:p>
      </dgm:t>
    </dgm:pt>
    <dgm:pt modelId="{774D0064-3DA1-4AA5-8C8D-440D33CD9D7D}" type="sibTrans" cxnId="{53A09233-1A51-4C4A-9EDE-D122C0381F7E}">
      <dgm:prSet/>
      <dgm:spPr/>
      <dgm:t>
        <a:bodyPr/>
        <a:lstStyle/>
        <a:p>
          <a:endParaRPr lang="en-US"/>
        </a:p>
      </dgm:t>
    </dgm:pt>
    <dgm:pt modelId="{24BDA12E-EA67-4793-9A30-AF442E0E1504}">
      <dgm:prSet/>
      <dgm:spPr/>
      <dgm:t>
        <a:bodyPr/>
        <a:lstStyle/>
        <a:p>
          <a:r>
            <a:rPr lang="en-US" dirty="0" err="1"/>
            <a:t>Mobiel</a:t>
          </a:r>
          <a:r>
            <a:rPr lang="en-US" dirty="0"/>
            <a:t> </a:t>
          </a:r>
          <a:r>
            <a:rPr lang="en-US" dirty="0" err="1"/>
            <a:t>Geriatrische</a:t>
          </a:r>
          <a:r>
            <a:rPr lang="en-US" dirty="0"/>
            <a:t> Teams</a:t>
          </a:r>
        </a:p>
      </dgm:t>
    </dgm:pt>
    <dgm:pt modelId="{87D610BF-0607-43E5-9259-CE2655F3918E}" type="parTrans" cxnId="{3D671ED8-358C-4AB0-83F5-24C0010C206A}">
      <dgm:prSet/>
      <dgm:spPr/>
      <dgm:t>
        <a:bodyPr/>
        <a:lstStyle/>
        <a:p>
          <a:endParaRPr lang="en-US"/>
        </a:p>
      </dgm:t>
    </dgm:pt>
    <dgm:pt modelId="{7890C4C3-57B9-4A8A-AF63-F89C3DB689EC}" type="sibTrans" cxnId="{3D671ED8-358C-4AB0-83F5-24C0010C206A}">
      <dgm:prSet/>
      <dgm:spPr/>
      <dgm:t>
        <a:bodyPr/>
        <a:lstStyle/>
        <a:p>
          <a:endParaRPr lang="en-US"/>
        </a:p>
      </dgm:t>
    </dgm:pt>
    <dgm:pt modelId="{89C4BDEF-4886-427C-960C-33212904A5D1}">
      <dgm:prSet/>
      <dgm:spPr/>
      <dgm:t>
        <a:bodyPr/>
        <a:lstStyle/>
        <a:p>
          <a:r>
            <a:rPr lang="nl-NL"/>
            <a:t>Fasering</a:t>
          </a:r>
          <a:endParaRPr lang="en-US"/>
        </a:p>
      </dgm:t>
    </dgm:pt>
    <dgm:pt modelId="{8C7C64C4-7D13-4A78-A0A9-1D453F8D981B}" type="parTrans" cxnId="{EDF4BF9B-9070-4547-8BED-C35FD6307929}">
      <dgm:prSet/>
      <dgm:spPr/>
      <dgm:t>
        <a:bodyPr/>
        <a:lstStyle/>
        <a:p>
          <a:endParaRPr lang="en-US"/>
        </a:p>
      </dgm:t>
    </dgm:pt>
    <dgm:pt modelId="{E290B7BC-BE80-477B-8017-1109D355A0C6}" type="sibTrans" cxnId="{EDF4BF9B-9070-4547-8BED-C35FD6307929}">
      <dgm:prSet/>
      <dgm:spPr/>
      <dgm:t>
        <a:bodyPr/>
        <a:lstStyle/>
        <a:p>
          <a:endParaRPr lang="en-US"/>
        </a:p>
      </dgm:t>
    </dgm:pt>
    <dgm:pt modelId="{CDE14F09-16F0-46CB-88AA-D129C1EC30AE}">
      <dgm:prSet/>
      <dgm:spPr/>
      <dgm:t>
        <a:bodyPr/>
        <a:lstStyle/>
        <a:p>
          <a:r>
            <a:rPr lang="en-US" dirty="0" err="1"/>
            <a:t>ParkinsonNet</a:t>
          </a:r>
          <a:endParaRPr lang="en-US" dirty="0"/>
        </a:p>
      </dgm:t>
    </dgm:pt>
    <dgm:pt modelId="{FB488B03-3AB5-4E88-B0DD-24BC02093E65}" type="parTrans" cxnId="{ECB86E27-E6AE-46B3-B48C-D4D3808D992C}">
      <dgm:prSet/>
      <dgm:spPr/>
      <dgm:t>
        <a:bodyPr/>
        <a:lstStyle/>
        <a:p>
          <a:endParaRPr lang="nl-NL"/>
        </a:p>
      </dgm:t>
    </dgm:pt>
    <dgm:pt modelId="{A163666E-9246-4E3E-98D7-F124521A5B06}" type="sibTrans" cxnId="{ECB86E27-E6AE-46B3-B48C-D4D3808D992C}">
      <dgm:prSet/>
      <dgm:spPr/>
      <dgm:t>
        <a:bodyPr/>
        <a:lstStyle/>
        <a:p>
          <a:endParaRPr lang="nl-NL"/>
        </a:p>
      </dgm:t>
    </dgm:pt>
    <dgm:pt modelId="{D8EA580C-7FB6-444B-BAFE-F7EE94C81C58}" type="pres">
      <dgm:prSet presAssocID="{23D84D90-3264-4742-84F6-F35AEA92E52C}" presName="vert0" presStyleCnt="0">
        <dgm:presLayoutVars>
          <dgm:dir/>
          <dgm:animOne val="branch"/>
          <dgm:animLvl val="lvl"/>
        </dgm:presLayoutVars>
      </dgm:prSet>
      <dgm:spPr/>
    </dgm:pt>
    <dgm:pt modelId="{1CA3FDC4-1927-450C-B372-83838B525D35}" type="pres">
      <dgm:prSet presAssocID="{D4AE8419-D902-4616-9722-528C5C7E74A8}" presName="thickLine" presStyleLbl="alignNode1" presStyleIdx="0" presStyleCnt="10"/>
      <dgm:spPr/>
    </dgm:pt>
    <dgm:pt modelId="{BB174361-CA0E-43C2-85E2-7EFE5A07C2BB}" type="pres">
      <dgm:prSet presAssocID="{D4AE8419-D902-4616-9722-528C5C7E74A8}" presName="horz1" presStyleCnt="0"/>
      <dgm:spPr/>
    </dgm:pt>
    <dgm:pt modelId="{F5CEDDA1-F683-4B42-B143-AF3F673D1F62}" type="pres">
      <dgm:prSet presAssocID="{D4AE8419-D902-4616-9722-528C5C7E74A8}" presName="tx1" presStyleLbl="revTx" presStyleIdx="0" presStyleCnt="10"/>
      <dgm:spPr/>
    </dgm:pt>
    <dgm:pt modelId="{8142CEC3-2F1D-47B2-82C7-2798F6C1EC22}" type="pres">
      <dgm:prSet presAssocID="{D4AE8419-D902-4616-9722-528C5C7E74A8}" presName="vert1" presStyleCnt="0"/>
      <dgm:spPr/>
    </dgm:pt>
    <dgm:pt modelId="{08BD2D7E-2358-4D98-9D35-0CA935ABBAB8}" type="pres">
      <dgm:prSet presAssocID="{279D9826-AC38-438E-B073-0C16CCF0A6CE}" presName="thickLine" presStyleLbl="alignNode1" presStyleIdx="1" presStyleCnt="10"/>
      <dgm:spPr/>
    </dgm:pt>
    <dgm:pt modelId="{058104DC-649A-48A5-826A-31203EEF37A7}" type="pres">
      <dgm:prSet presAssocID="{279D9826-AC38-438E-B073-0C16CCF0A6CE}" presName="horz1" presStyleCnt="0"/>
      <dgm:spPr/>
    </dgm:pt>
    <dgm:pt modelId="{7A71B04A-4AD8-43AC-8449-C6B8ED3F8D92}" type="pres">
      <dgm:prSet presAssocID="{279D9826-AC38-438E-B073-0C16CCF0A6CE}" presName="tx1" presStyleLbl="revTx" presStyleIdx="1" presStyleCnt="10"/>
      <dgm:spPr/>
    </dgm:pt>
    <dgm:pt modelId="{A129ACEA-94B9-4264-AEE5-9587ABC805A1}" type="pres">
      <dgm:prSet presAssocID="{279D9826-AC38-438E-B073-0C16CCF0A6CE}" presName="vert1" presStyleCnt="0"/>
      <dgm:spPr/>
    </dgm:pt>
    <dgm:pt modelId="{094A8855-18F0-4B17-A5D7-E708B4613430}" type="pres">
      <dgm:prSet presAssocID="{C4E75E87-B31D-4F27-ABC5-3B72E7FE2807}" presName="thickLine" presStyleLbl="alignNode1" presStyleIdx="2" presStyleCnt="10"/>
      <dgm:spPr/>
    </dgm:pt>
    <dgm:pt modelId="{05839A54-75C4-4853-90D6-D3A7E2EF4659}" type="pres">
      <dgm:prSet presAssocID="{C4E75E87-B31D-4F27-ABC5-3B72E7FE2807}" presName="horz1" presStyleCnt="0"/>
      <dgm:spPr/>
    </dgm:pt>
    <dgm:pt modelId="{5C39EDCA-BF0A-4E4E-BAAA-E70957B3848B}" type="pres">
      <dgm:prSet presAssocID="{C4E75E87-B31D-4F27-ABC5-3B72E7FE2807}" presName="tx1" presStyleLbl="revTx" presStyleIdx="2" presStyleCnt="10"/>
      <dgm:spPr/>
    </dgm:pt>
    <dgm:pt modelId="{055849C1-3235-4A9E-B77A-12051890E704}" type="pres">
      <dgm:prSet presAssocID="{C4E75E87-B31D-4F27-ABC5-3B72E7FE2807}" presName="vert1" presStyleCnt="0"/>
      <dgm:spPr/>
    </dgm:pt>
    <dgm:pt modelId="{58F5EE8B-E480-402A-8920-E9A8FB990873}" type="pres">
      <dgm:prSet presAssocID="{21068CDD-7D00-463B-802C-94EC67F0CF4F}" presName="thickLine" presStyleLbl="alignNode1" presStyleIdx="3" presStyleCnt="10"/>
      <dgm:spPr/>
    </dgm:pt>
    <dgm:pt modelId="{14EB7A08-3B63-47E9-86E6-3962BEF4F237}" type="pres">
      <dgm:prSet presAssocID="{21068CDD-7D00-463B-802C-94EC67F0CF4F}" presName="horz1" presStyleCnt="0"/>
      <dgm:spPr/>
    </dgm:pt>
    <dgm:pt modelId="{5CD1CC93-A36E-4A2E-8F06-F8172542E440}" type="pres">
      <dgm:prSet presAssocID="{21068CDD-7D00-463B-802C-94EC67F0CF4F}" presName="tx1" presStyleLbl="revTx" presStyleIdx="3" presStyleCnt="10"/>
      <dgm:spPr/>
    </dgm:pt>
    <dgm:pt modelId="{62D04F48-89EF-47A4-888B-A704FB142B0B}" type="pres">
      <dgm:prSet presAssocID="{21068CDD-7D00-463B-802C-94EC67F0CF4F}" presName="vert1" presStyleCnt="0"/>
      <dgm:spPr/>
    </dgm:pt>
    <dgm:pt modelId="{C7E6D54C-DB5E-4258-B12B-052A291B9FC0}" type="pres">
      <dgm:prSet presAssocID="{CDE14F09-16F0-46CB-88AA-D129C1EC30AE}" presName="thickLine" presStyleLbl="alignNode1" presStyleIdx="4" presStyleCnt="10"/>
      <dgm:spPr/>
    </dgm:pt>
    <dgm:pt modelId="{8884FEEF-241A-42F1-A227-7F7A57C0243D}" type="pres">
      <dgm:prSet presAssocID="{CDE14F09-16F0-46CB-88AA-D129C1EC30AE}" presName="horz1" presStyleCnt="0"/>
      <dgm:spPr/>
    </dgm:pt>
    <dgm:pt modelId="{8A968866-544C-4B54-A583-85A4B6ECCC51}" type="pres">
      <dgm:prSet presAssocID="{CDE14F09-16F0-46CB-88AA-D129C1EC30AE}" presName="tx1" presStyleLbl="revTx" presStyleIdx="4" presStyleCnt="10"/>
      <dgm:spPr/>
    </dgm:pt>
    <dgm:pt modelId="{E9EF6F87-A1AF-4C9E-8C62-636F52E1D017}" type="pres">
      <dgm:prSet presAssocID="{CDE14F09-16F0-46CB-88AA-D129C1EC30AE}" presName="vert1" presStyleCnt="0"/>
      <dgm:spPr/>
    </dgm:pt>
    <dgm:pt modelId="{3C01B4AF-4B60-4786-A47D-6A8FFBAB73A6}" type="pres">
      <dgm:prSet presAssocID="{A16F472F-C556-4EBB-B062-C01E6BA20EDA}" presName="thickLine" presStyleLbl="alignNode1" presStyleIdx="5" presStyleCnt="10"/>
      <dgm:spPr/>
    </dgm:pt>
    <dgm:pt modelId="{2824E776-D78C-4FF6-A604-3813E952AF69}" type="pres">
      <dgm:prSet presAssocID="{A16F472F-C556-4EBB-B062-C01E6BA20EDA}" presName="horz1" presStyleCnt="0"/>
      <dgm:spPr/>
    </dgm:pt>
    <dgm:pt modelId="{79081B3B-E997-4162-8D57-6CC1760670E1}" type="pres">
      <dgm:prSet presAssocID="{A16F472F-C556-4EBB-B062-C01E6BA20EDA}" presName="tx1" presStyleLbl="revTx" presStyleIdx="5" presStyleCnt="10"/>
      <dgm:spPr/>
    </dgm:pt>
    <dgm:pt modelId="{7CB29FFE-90D1-4A2B-AD8A-61748025B873}" type="pres">
      <dgm:prSet presAssocID="{A16F472F-C556-4EBB-B062-C01E6BA20EDA}" presName="vert1" presStyleCnt="0"/>
      <dgm:spPr/>
    </dgm:pt>
    <dgm:pt modelId="{9F0E342B-E17F-4C6A-AD97-D8052FB911C8}" type="pres">
      <dgm:prSet presAssocID="{D06325FF-F479-448F-831C-5337D5273239}" presName="thickLine" presStyleLbl="alignNode1" presStyleIdx="6" presStyleCnt="10"/>
      <dgm:spPr/>
    </dgm:pt>
    <dgm:pt modelId="{FE545E8D-28EC-4CC8-9473-B2C4692BAF7C}" type="pres">
      <dgm:prSet presAssocID="{D06325FF-F479-448F-831C-5337D5273239}" presName="horz1" presStyleCnt="0"/>
      <dgm:spPr/>
    </dgm:pt>
    <dgm:pt modelId="{7A7A48A8-2510-4F83-867B-1900DDCC74C4}" type="pres">
      <dgm:prSet presAssocID="{D06325FF-F479-448F-831C-5337D5273239}" presName="tx1" presStyleLbl="revTx" presStyleIdx="6" presStyleCnt="10"/>
      <dgm:spPr/>
    </dgm:pt>
    <dgm:pt modelId="{76BFEF84-B703-46C6-BF94-ED769A6C9219}" type="pres">
      <dgm:prSet presAssocID="{D06325FF-F479-448F-831C-5337D5273239}" presName="vert1" presStyleCnt="0"/>
      <dgm:spPr/>
    </dgm:pt>
    <dgm:pt modelId="{7606CE11-C107-4A47-94B5-67CC99146CB8}" type="pres">
      <dgm:prSet presAssocID="{59735AD4-D315-4609-AA63-E3C62E5BB1BB}" presName="thickLine" presStyleLbl="alignNode1" presStyleIdx="7" presStyleCnt="10"/>
      <dgm:spPr/>
    </dgm:pt>
    <dgm:pt modelId="{C56757BB-88A8-49F6-90DF-6958543C9125}" type="pres">
      <dgm:prSet presAssocID="{59735AD4-D315-4609-AA63-E3C62E5BB1BB}" presName="horz1" presStyleCnt="0"/>
      <dgm:spPr/>
    </dgm:pt>
    <dgm:pt modelId="{E2A1D9B3-D436-42AF-AA36-3C2C90258CA5}" type="pres">
      <dgm:prSet presAssocID="{59735AD4-D315-4609-AA63-E3C62E5BB1BB}" presName="tx1" presStyleLbl="revTx" presStyleIdx="7" presStyleCnt="10"/>
      <dgm:spPr/>
    </dgm:pt>
    <dgm:pt modelId="{B0B4854D-7B4D-4D7B-817E-31849B99C6CD}" type="pres">
      <dgm:prSet presAssocID="{59735AD4-D315-4609-AA63-E3C62E5BB1BB}" presName="vert1" presStyleCnt="0"/>
      <dgm:spPr/>
    </dgm:pt>
    <dgm:pt modelId="{786C8C23-93ED-494A-ACE0-A857B03F890B}" type="pres">
      <dgm:prSet presAssocID="{24BDA12E-EA67-4793-9A30-AF442E0E1504}" presName="thickLine" presStyleLbl="alignNode1" presStyleIdx="8" presStyleCnt="10"/>
      <dgm:spPr/>
    </dgm:pt>
    <dgm:pt modelId="{F68466AD-0DBB-4422-BEE5-574CA64E5EF8}" type="pres">
      <dgm:prSet presAssocID="{24BDA12E-EA67-4793-9A30-AF442E0E1504}" presName="horz1" presStyleCnt="0"/>
      <dgm:spPr/>
    </dgm:pt>
    <dgm:pt modelId="{0C7B20DA-BAEA-48AC-B1BE-7CC0183E5C15}" type="pres">
      <dgm:prSet presAssocID="{24BDA12E-EA67-4793-9A30-AF442E0E1504}" presName="tx1" presStyleLbl="revTx" presStyleIdx="8" presStyleCnt="10"/>
      <dgm:spPr/>
    </dgm:pt>
    <dgm:pt modelId="{3BDBA8F0-9892-4205-8AED-93899AC7CA27}" type="pres">
      <dgm:prSet presAssocID="{24BDA12E-EA67-4793-9A30-AF442E0E1504}" presName="vert1" presStyleCnt="0"/>
      <dgm:spPr/>
    </dgm:pt>
    <dgm:pt modelId="{E8A9A636-0463-4B0D-9AD2-12DC812663B9}" type="pres">
      <dgm:prSet presAssocID="{89C4BDEF-4886-427C-960C-33212904A5D1}" presName="thickLine" presStyleLbl="alignNode1" presStyleIdx="9" presStyleCnt="10"/>
      <dgm:spPr/>
    </dgm:pt>
    <dgm:pt modelId="{0BEAD1C4-456C-42F6-8808-07C489178DC8}" type="pres">
      <dgm:prSet presAssocID="{89C4BDEF-4886-427C-960C-33212904A5D1}" presName="horz1" presStyleCnt="0"/>
      <dgm:spPr/>
    </dgm:pt>
    <dgm:pt modelId="{684FC52A-F014-4824-865B-3D8015BFC223}" type="pres">
      <dgm:prSet presAssocID="{89C4BDEF-4886-427C-960C-33212904A5D1}" presName="tx1" presStyleLbl="revTx" presStyleIdx="9" presStyleCnt="10"/>
      <dgm:spPr/>
    </dgm:pt>
    <dgm:pt modelId="{81C6AA50-DDA0-43C1-8D8E-04FFF0DDECC9}" type="pres">
      <dgm:prSet presAssocID="{89C4BDEF-4886-427C-960C-33212904A5D1}" presName="vert1" presStyleCnt="0"/>
      <dgm:spPr/>
    </dgm:pt>
  </dgm:ptLst>
  <dgm:cxnLst>
    <dgm:cxn modelId="{36B1C108-33C3-45ED-8CFD-C0CEFE2847BD}" type="presOf" srcId="{89C4BDEF-4886-427C-960C-33212904A5D1}" destId="{684FC52A-F014-4824-865B-3D8015BFC223}" srcOrd="0" destOrd="0" presId="urn:microsoft.com/office/officeart/2008/layout/LinedList"/>
    <dgm:cxn modelId="{022FB50F-F89B-4199-9604-B50C8E085DF5}" srcId="{23D84D90-3264-4742-84F6-F35AEA92E52C}" destId="{D4AE8419-D902-4616-9722-528C5C7E74A8}" srcOrd="0" destOrd="0" parTransId="{EDB1A30B-1FE6-4287-8053-C6AC31410D85}" sibTransId="{DE07FD23-4638-427D-823F-1A32C7DD9FB0}"/>
    <dgm:cxn modelId="{4384D619-11D4-40F4-9077-1AF67E9889CF}" type="presOf" srcId="{21068CDD-7D00-463B-802C-94EC67F0CF4F}" destId="{5CD1CC93-A36E-4A2E-8F06-F8172542E440}" srcOrd="0" destOrd="0" presId="urn:microsoft.com/office/officeart/2008/layout/LinedList"/>
    <dgm:cxn modelId="{ECB86E27-E6AE-46B3-B48C-D4D3808D992C}" srcId="{23D84D90-3264-4742-84F6-F35AEA92E52C}" destId="{CDE14F09-16F0-46CB-88AA-D129C1EC30AE}" srcOrd="4" destOrd="0" parTransId="{FB488B03-3AB5-4E88-B0DD-24BC02093E65}" sibTransId="{A163666E-9246-4E3E-98D7-F124521A5B06}"/>
    <dgm:cxn modelId="{72A18232-A478-4BCB-A8E4-EC139DE163B8}" srcId="{23D84D90-3264-4742-84F6-F35AEA92E52C}" destId="{279D9826-AC38-438E-B073-0C16CCF0A6CE}" srcOrd="1" destOrd="0" parTransId="{677A80CF-2536-40A4-A0CC-FAE79B15F097}" sibTransId="{1F3CC042-000F-4DC0-9C0A-844EA744864D}"/>
    <dgm:cxn modelId="{53A09233-1A51-4C4A-9EDE-D122C0381F7E}" srcId="{23D84D90-3264-4742-84F6-F35AEA92E52C}" destId="{59735AD4-D315-4609-AA63-E3C62E5BB1BB}" srcOrd="7" destOrd="0" parTransId="{374121D7-311A-4B55-8E27-5962C2165BC8}" sibTransId="{774D0064-3DA1-4AA5-8C8D-440D33CD9D7D}"/>
    <dgm:cxn modelId="{BF6E5865-C35C-4642-8E68-E4F0F2E83B56}" type="presOf" srcId="{A16F472F-C556-4EBB-B062-C01E6BA20EDA}" destId="{79081B3B-E997-4162-8D57-6CC1760670E1}" srcOrd="0" destOrd="0" presId="urn:microsoft.com/office/officeart/2008/layout/LinedList"/>
    <dgm:cxn modelId="{393A046C-AEBF-4691-8D81-266F5E4F185F}" srcId="{23D84D90-3264-4742-84F6-F35AEA92E52C}" destId="{C4E75E87-B31D-4F27-ABC5-3B72E7FE2807}" srcOrd="2" destOrd="0" parTransId="{DB91012E-673F-4521-8543-4DE1C187C455}" sibTransId="{674CBA5E-966E-4F1E-8C54-2D00D69F9B1B}"/>
    <dgm:cxn modelId="{BA18EA57-1192-40E8-88EC-0B45669A7E83}" type="presOf" srcId="{24BDA12E-EA67-4793-9A30-AF442E0E1504}" destId="{0C7B20DA-BAEA-48AC-B1BE-7CC0183E5C15}" srcOrd="0" destOrd="0" presId="urn:microsoft.com/office/officeart/2008/layout/LinedList"/>
    <dgm:cxn modelId="{3E748559-DB57-40D4-A702-778407198EBF}" type="presOf" srcId="{23D84D90-3264-4742-84F6-F35AEA92E52C}" destId="{D8EA580C-7FB6-444B-BAFE-F7EE94C81C58}" srcOrd="0" destOrd="0" presId="urn:microsoft.com/office/officeart/2008/layout/LinedList"/>
    <dgm:cxn modelId="{4E655180-7EF4-48C9-93B4-F4DFEFBBC17B}" type="presOf" srcId="{279D9826-AC38-438E-B073-0C16CCF0A6CE}" destId="{7A71B04A-4AD8-43AC-8449-C6B8ED3F8D92}" srcOrd="0" destOrd="0" presId="urn:microsoft.com/office/officeart/2008/layout/LinedList"/>
    <dgm:cxn modelId="{CCD18B8F-AAA4-443E-B00A-4EE364BC157C}" type="presOf" srcId="{CDE14F09-16F0-46CB-88AA-D129C1EC30AE}" destId="{8A968866-544C-4B54-A583-85A4B6ECCC51}" srcOrd="0" destOrd="0" presId="urn:microsoft.com/office/officeart/2008/layout/LinedList"/>
    <dgm:cxn modelId="{46F59396-4F9C-43DC-815A-5CD79704B0E3}" type="presOf" srcId="{C4E75E87-B31D-4F27-ABC5-3B72E7FE2807}" destId="{5C39EDCA-BF0A-4E4E-BAAA-E70957B3848B}" srcOrd="0" destOrd="0" presId="urn:microsoft.com/office/officeart/2008/layout/LinedList"/>
    <dgm:cxn modelId="{EDF4BF9B-9070-4547-8BED-C35FD6307929}" srcId="{23D84D90-3264-4742-84F6-F35AEA92E52C}" destId="{89C4BDEF-4886-427C-960C-33212904A5D1}" srcOrd="9" destOrd="0" parTransId="{8C7C64C4-7D13-4A78-A0A9-1D453F8D981B}" sibTransId="{E290B7BC-BE80-477B-8017-1109D355A0C6}"/>
    <dgm:cxn modelId="{A01428A3-C2CB-46E6-9761-EE9D6729148F}" type="presOf" srcId="{D4AE8419-D902-4616-9722-528C5C7E74A8}" destId="{F5CEDDA1-F683-4B42-B143-AF3F673D1F62}" srcOrd="0" destOrd="0" presId="urn:microsoft.com/office/officeart/2008/layout/LinedList"/>
    <dgm:cxn modelId="{4EC952A7-5942-4EF3-BD52-9B4F8AEA2FEF}" srcId="{23D84D90-3264-4742-84F6-F35AEA92E52C}" destId="{D06325FF-F479-448F-831C-5337D5273239}" srcOrd="6" destOrd="0" parTransId="{E8029E7B-52E9-48DE-82BE-1BDD967A1C8B}" sibTransId="{4EC4AD7D-7B00-4FF9-AFB7-F38FD0A90093}"/>
    <dgm:cxn modelId="{2E8072AE-D2F0-4B07-87AB-D3C25B9078EF}" srcId="{23D84D90-3264-4742-84F6-F35AEA92E52C}" destId="{21068CDD-7D00-463B-802C-94EC67F0CF4F}" srcOrd="3" destOrd="0" parTransId="{2786FA8C-0171-4E68-823B-97306BEE7E10}" sibTransId="{00357F8F-68D0-4CEE-9893-E595E607FE50}"/>
    <dgm:cxn modelId="{610917D1-C35A-4439-8C5F-82F8D4F162CE}" type="presOf" srcId="{D06325FF-F479-448F-831C-5337D5273239}" destId="{7A7A48A8-2510-4F83-867B-1900DDCC74C4}" srcOrd="0" destOrd="0" presId="urn:microsoft.com/office/officeart/2008/layout/LinedList"/>
    <dgm:cxn modelId="{3D671ED8-358C-4AB0-83F5-24C0010C206A}" srcId="{23D84D90-3264-4742-84F6-F35AEA92E52C}" destId="{24BDA12E-EA67-4793-9A30-AF442E0E1504}" srcOrd="8" destOrd="0" parTransId="{87D610BF-0607-43E5-9259-CE2655F3918E}" sibTransId="{7890C4C3-57B9-4A8A-AF63-F89C3DB689EC}"/>
    <dgm:cxn modelId="{207BA2E6-05B1-4C53-B91A-F048E63F0BFE}" type="presOf" srcId="{59735AD4-D315-4609-AA63-E3C62E5BB1BB}" destId="{E2A1D9B3-D436-42AF-AA36-3C2C90258CA5}" srcOrd="0" destOrd="0" presId="urn:microsoft.com/office/officeart/2008/layout/LinedList"/>
    <dgm:cxn modelId="{788025EF-AAAF-4ED5-997C-0E2251CEC495}" srcId="{23D84D90-3264-4742-84F6-F35AEA92E52C}" destId="{A16F472F-C556-4EBB-B062-C01E6BA20EDA}" srcOrd="5" destOrd="0" parTransId="{5F9AFB29-2C76-44C4-9105-B05E7E25A637}" sibTransId="{C2D1A375-F343-4104-BD28-6D264ECBFBDB}"/>
    <dgm:cxn modelId="{4BEADA9F-7822-4DD7-B2AC-640793FBAFAC}" type="presParOf" srcId="{D8EA580C-7FB6-444B-BAFE-F7EE94C81C58}" destId="{1CA3FDC4-1927-450C-B372-83838B525D35}" srcOrd="0" destOrd="0" presId="urn:microsoft.com/office/officeart/2008/layout/LinedList"/>
    <dgm:cxn modelId="{2611E94B-9469-4D41-BF3A-7E9B49EC6B41}" type="presParOf" srcId="{D8EA580C-7FB6-444B-BAFE-F7EE94C81C58}" destId="{BB174361-CA0E-43C2-85E2-7EFE5A07C2BB}" srcOrd="1" destOrd="0" presId="urn:microsoft.com/office/officeart/2008/layout/LinedList"/>
    <dgm:cxn modelId="{3F507876-7138-474F-AE5D-D8B43C2CA92F}" type="presParOf" srcId="{BB174361-CA0E-43C2-85E2-7EFE5A07C2BB}" destId="{F5CEDDA1-F683-4B42-B143-AF3F673D1F62}" srcOrd="0" destOrd="0" presId="urn:microsoft.com/office/officeart/2008/layout/LinedList"/>
    <dgm:cxn modelId="{BEFA8297-5614-4C45-95F0-563AC19563B6}" type="presParOf" srcId="{BB174361-CA0E-43C2-85E2-7EFE5A07C2BB}" destId="{8142CEC3-2F1D-47B2-82C7-2798F6C1EC22}" srcOrd="1" destOrd="0" presId="urn:microsoft.com/office/officeart/2008/layout/LinedList"/>
    <dgm:cxn modelId="{72711D27-BA70-40BE-8786-C6D32F5C1DDD}" type="presParOf" srcId="{D8EA580C-7FB6-444B-BAFE-F7EE94C81C58}" destId="{08BD2D7E-2358-4D98-9D35-0CA935ABBAB8}" srcOrd="2" destOrd="0" presId="urn:microsoft.com/office/officeart/2008/layout/LinedList"/>
    <dgm:cxn modelId="{EA2054AE-2978-42E1-B0E5-012941AC52BF}" type="presParOf" srcId="{D8EA580C-7FB6-444B-BAFE-F7EE94C81C58}" destId="{058104DC-649A-48A5-826A-31203EEF37A7}" srcOrd="3" destOrd="0" presId="urn:microsoft.com/office/officeart/2008/layout/LinedList"/>
    <dgm:cxn modelId="{23D64C68-E0EB-4BFE-9292-D02A8C275BD2}" type="presParOf" srcId="{058104DC-649A-48A5-826A-31203EEF37A7}" destId="{7A71B04A-4AD8-43AC-8449-C6B8ED3F8D92}" srcOrd="0" destOrd="0" presId="urn:microsoft.com/office/officeart/2008/layout/LinedList"/>
    <dgm:cxn modelId="{67FED482-56FA-4FBF-B298-8816F7DD32D4}" type="presParOf" srcId="{058104DC-649A-48A5-826A-31203EEF37A7}" destId="{A129ACEA-94B9-4264-AEE5-9587ABC805A1}" srcOrd="1" destOrd="0" presId="urn:microsoft.com/office/officeart/2008/layout/LinedList"/>
    <dgm:cxn modelId="{3704EB86-2A63-4482-ABF8-395E435421AB}" type="presParOf" srcId="{D8EA580C-7FB6-444B-BAFE-F7EE94C81C58}" destId="{094A8855-18F0-4B17-A5D7-E708B4613430}" srcOrd="4" destOrd="0" presId="urn:microsoft.com/office/officeart/2008/layout/LinedList"/>
    <dgm:cxn modelId="{1603F6F7-7528-4881-92C0-F89A277F1520}" type="presParOf" srcId="{D8EA580C-7FB6-444B-BAFE-F7EE94C81C58}" destId="{05839A54-75C4-4853-90D6-D3A7E2EF4659}" srcOrd="5" destOrd="0" presId="urn:microsoft.com/office/officeart/2008/layout/LinedList"/>
    <dgm:cxn modelId="{C0C41E63-0CC3-4B38-AFA5-4CB1894CC47D}" type="presParOf" srcId="{05839A54-75C4-4853-90D6-D3A7E2EF4659}" destId="{5C39EDCA-BF0A-4E4E-BAAA-E70957B3848B}" srcOrd="0" destOrd="0" presId="urn:microsoft.com/office/officeart/2008/layout/LinedList"/>
    <dgm:cxn modelId="{DE3925FA-A524-4C09-8B67-99FAD9039221}" type="presParOf" srcId="{05839A54-75C4-4853-90D6-D3A7E2EF4659}" destId="{055849C1-3235-4A9E-B77A-12051890E704}" srcOrd="1" destOrd="0" presId="urn:microsoft.com/office/officeart/2008/layout/LinedList"/>
    <dgm:cxn modelId="{62669E84-5E24-4B31-994B-1F50635E2C2E}" type="presParOf" srcId="{D8EA580C-7FB6-444B-BAFE-F7EE94C81C58}" destId="{58F5EE8B-E480-402A-8920-E9A8FB990873}" srcOrd="6" destOrd="0" presId="urn:microsoft.com/office/officeart/2008/layout/LinedList"/>
    <dgm:cxn modelId="{78E70399-88AA-4A75-9674-78696AA9D66F}" type="presParOf" srcId="{D8EA580C-7FB6-444B-BAFE-F7EE94C81C58}" destId="{14EB7A08-3B63-47E9-86E6-3962BEF4F237}" srcOrd="7" destOrd="0" presId="urn:microsoft.com/office/officeart/2008/layout/LinedList"/>
    <dgm:cxn modelId="{10537546-87AC-4680-A50F-3459174D2800}" type="presParOf" srcId="{14EB7A08-3B63-47E9-86E6-3962BEF4F237}" destId="{5CD1CC93-A36E-4A2E-8F06-F8172542E440}" srcOrd="0" destOrd="0" presId="urn:microsoft.com/office/officeart/2008/layout/LinedList"/>
    <dgm:cxn modelId="{A3EA7833-C91B-4D7B-8106-CE1B37C22705}" type="presParOf" srcId="{14EB7A08-3B63-47E9-86E6-3962BEF4F237}" destId="{62D04F48-89EF-47A4-888B-A704FB142B0B}" srcOrd="1" destOrd="0" presId="urn:microsoft.com/office/officeart/2008/layout/LinedList"/>
    <dgm:cxn modelId="{307AB4D9-29A9-4CD0-9E95-94740DA1AEF1}" type="presParOf" srcId="{D8EA580C-7FB6-444B-BAFE-F7EE94C81C58}" destId="{C7E6D54C-DB5E-4258-B12B-052A291B9FC0}" srcOrd="8" destOrd="0" presId="urn:microsoft.com/office/officeart/2008/layout/LinedList"/>
    <dgm:cxn modelId="{86466C80-15ED-490A-9020-3F2FC3CA76BD}" type="presParOf" srcId="{D8EA580C-7FB6-444B-BAFE-F7EE94C81C58}" destId="{8884FEEF-241A-42F1-A227-7F7A57C0243D}" srcOrd="9" destOrd="0" presId="urn:microsoft.com/office/officeart/2008/layout/LinedList"/>
    <dgm:cxn modelId="{0427368B-40D4-4645-9A4A-19A8C627FC55}" type="presParOf" srcId="{8884FEEF-241A-42F1-A227-7F7A57C0243D}" destId="{8A968866-544C-4B54-A583-85A4B6ECCC51}" srcOrd="0" destOrd="0" presId="urn:microsoft.com/office/officeart/2008/layout/LinedList"/>
    <dgm:cxn modelId="{865EB369-6189-4F8A-ABF2-C0D2836001A0}" type="presParOf" srcId="{8884FEEF-241A-42F1-A227-7F7A57C0243D}" destId="{E9EF6F87-A1AF-4C9E-8C62-636F52E1D017}" srcOrd="1" destOrd="0" presId="urn:microsoft.com/office/officeart/2008/layout/LinedList"/>
    <dgm:cxn modelId="{C2900B35-DBAD-4F55-88CB-7FCCF8B3E10A}" type="presParOf" srcId="{D8EA580C-7FB6-444B-BAFE-F7EE94C81C58}" destId="{3C01B4AF-4B60-4786-A47D-6A8FFBAB73A6}" srcOrd="10" destOrd="0" presId="urn:microsoft.com/office/officeart/2008/layout/LinedList"/>
    <dgm:cxn modelId="{A8AD4BE5-B58D-4FB5-9950-A397612774E1}" type="presParOf" srcId="{D8EA580C-7FB6-444B-BAFE-F7EE94C81C58}" destId="{2824E776-D78C-4FF6-A604-3813E952AF69}" srcOrd="11" destOrd="0" presId="urn:microsoft.com/office/officeart/2008/layout/LinedList"/>
    <dgm:cxn modelId="{B6958EC8-F6DB-4A21-AB52-4641180763B4}" type="presParOf" srcId="{2824E776-D78C-4FF6-A604-3813E952AF69}" destId="{79081B3B-E997-4162-8D57-6CC1760670E1}" srcOrd="0" destOrd="0" presId="urn:microsoft.com/office/officeart/2008/layout/LinedList"/>
    <dgm:cxn modelId="{5BE09B2F-5111-48D4-9751-69D919CA377F}" type="presParOf" srcId="{2824E776-D78C-4FF6-A604-3813E952AF69}" destId="{7CB29FFE-90D1-4A2B-AD8A-61748025B873}" srcOrd="1" destOrd="0" presId="urn:microsoft.com/office/officeart/2008/layout/LinedList"/>
    <dgm:cxn modelId="{2AF544EF-DDD2-4A8D-AD07-83A83F4D0BC4}" type="presParOf" srcId="{D8EA580C-7FB6-444B-BAFE-F7EE94C81C58}" destId="{9F0E342B-E17F-4C6A-AD97-D8052FB911C8}" srcOrd="12" destOrd="0" presId="urn:microsoft.com/office/officeart/2008/layout/LinedList"/>
    <dgm:cxn modelId="{37AAF292-F478-4EA6-9FB1-B91889ACE030}" type="presParOf" srcId="{D8EA580C-7FB6-444B-BAFE-F7EE94C81C58}" destId="{FE545E8D-28EC-4CC8-9473-B2C4692BAF7C}" srcOrd="13" destOrd="0" presId="urn:microsoft.com/office/officeart/2008/layout/LinedList"/>
    <dgm:cxn modelId="{DC95A2FD-BA94-44A1-8DB7-6B3356120D82}" type="presParOf" srcId="{FE545E8D-28EC-4CC8-9473-B2C4692BAF7C}" destId="{7A7A48A8-2510-4F83-867B-1900DDCC74C4}" srcOrd="0" destOrd="0" presId="urn:microsoft.com/office/officeart/2008/layout/LinedList"/>
    <dgm:cxn modelId="{8A5B5C0F-47A5-438A-9C70-9806DC5C1203}" type="presParOf" srcId="{FE545E8D-28EC-4CC8-9473-B2C4692BAF7C}" destId="{76BFEF84-B703-46C6-BF94-ED769A6C9219}" srcOrd="1" destOrd="0" presId="urn:microsoft.com/office/officeart/2008/layout/LinedList"/>
    <dgm:cxn modelId="{9D232E63-4829-45E3-BAD5-DC4B08BAC4BE}" type="presParOf" srcId="{D8EA580C-7FB6-444B-BAFE-F7EE94C81C58}" destId="{7606CE11-C107-4A47-94B5-67CC99146CB8}" srcOrd="14" destOrd="0" presId="urn:microsoft.com/office/officeart/2008/layout/LinedList"/>
    <dgm:cxn modelId="{8E4C1E47-D3E8-4F2A-9BA2-97979FED63BD}" type="presParOf" srcId="{D8EA580C-7FB6-444B-BAFE-F7EE94C81C58}" destId="{C56757BB-88A8-49F6-90DF-6958543C9125}" srcOrd="15" destOrd="0" presId="urn:microsoft.com/office/officeart/2008/layout/LinedList"/>
    <dgm:cxn modelId="{3A8CAA3F-B6D3-4CCE-B6CE-997A51F9D710}" type="presParOf" srcId="{C56757BB-88A8-49F6-90DF-6958543C9125}" destId="{E2A1D9B3-D436-42AF-AA36-3C2C90258CA5}" srcOrd="0" destOrd="0" presId="urn:microsoft.com/office/officeart/2008/layout/LinedList"/>
    <dgm:cxn modelId="{432283F2-DB98-47ED-BEAB-986E3318551C}" type="presParOf" srcId="{C56757BB-88A8-49F6-90DF-6958543C9125}" destId="{B0B4854D-7B4D-4D7B-817E-31849B99C6CD}" srcOrd="1" destOrd="0" presId="urn:microsoft.com/office/officeart/2008/layout/LinedList"/>
    <dgm:cxn modelId="{B542B5D3-7A6D-4D50-A818-A0068D506D2D}" type="presParOf" srcId="{D8EA580C-7FB6-444B-BAFE-F7EE94C81C58}" destId="{786C8C23-93ED-494A-ACE0-A857B03F890B}" srcOrd="16" destOrd="0" presId="urn:microsoft.com/office/officeart/2008/layout/LinedList"/>
    <dgm:cxn modelId="{F65F964C-F285-4AC3-87DE-1E2BF395A63C}" type="presParOf" srcId="{D8EA580C-7FB6-444B-BAFE-F7EE94C81C58}" destId="{F68466AD-0DBB-4422-BEE5-574CA64E5EF8}" srcOrd="17" destOrd="0" presId="urn:microsoft.com/office/officeart/2008/layout/LinedList"/>
    <dgm:cxn modelId="{8443ADDD-42EF-460D-B105-AB27382702D1}" type="presParOf" srcId="{F68466AD-0DBB-4422-BEE5-574CA64E5EF8}" destId="{0C7B20DA-BAEA-48AC-B1BE-7CC0183E5C15}" srcOrd="0" destOrd="0" presId="urn:microsoft.com/office/officeart/2008/layout/LinedList"/>
    <dgm:cxn modelId="{4DFA178C-7AF6-4999-B22F-76B0C8C5E762}" type="presParOf" srcId="{F68466AD-0DBB-4422-BEE5-574CA64E5EF8}" destId="{3BDBA8F0-9892-4205-8AED-93899AC7CA27}" srcOrd="1" destOrd="0" presId="urn:microsoft.com/office/officeart/2008/layout/LinedList"/>
    <dgm:cxn modelId="{6FFAEDA2-99E3-45EB-B6B9-A2AD7A2E2E8F}" type="presParOf" srcId="{D8EA580C-7FB6-444B-BAFE-F7EE94C81C58}" destId="{E8A9A636-0463-4B0D-9AD2-12DC812663B9}" srcOrd="18" destOrd="0" presId="urn:microsoft.com/office/officeart/2008/layout/LinedList"/>
    <dgm:cxn modelId="{DC8D9926-FE1E-4D46-973F-BB4F1E979510}" type="presParOf" srcId="{D8EA580C-7FB6-444B-BAFE-F7EE94C81C58}" destId="{0BEAD1C4-456C-42F6-8808-07C489178DC8}" srcOrd="19" destOrd="0" presId="urn:microsoft.com/office/officeart/2008/layout/LinedList"/>
    <dgm:cxn modelId="{1B85484F-FA9E-4F4B-AA94-E433C3759E11}" type="presParOf" srcId="{0BEAD1C4-456C-42F6-8808-07C489178DC8}" destId="{684FC52A-F014-4824-865B-3D8015BFC223}" srcOrd="0" destOrd="0" presId="urn:microsoft.com/office/officeart/2008/layout/LinedList"/>
    <dgm:cxn modelId="{788FF9AB-AAD3-45D8-8BC0-BC000B907CB8}" type="presParOf" srcId="{0BEAD1C4-456C-42F6-8808-07C489178DC8}" destId="{81C6AA50-DDA0-43C1-8D8E-04FFF0DDECC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0BFD1-CDE7-4EE4-8179-922D562B32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C3F75F-70FA-477C-AE8C-482BD73FE79D}">
      <dgm:prSet/>
      <dgm:spPr>
        <a:solidFill>
          <a:srgbClr val="92D050"/>
        </a:solidFill>
      </dgm:spPr>
      <dgm:t>
        <a:bodyPr/>
        <a:lstStyle/>
        <a:p>
          <a:r>
            <a:rPr lang="nl-NL"/>
            <a:t>DIAGNOSTIEK EN VERWIJZING</a:t>
          </a:r>
          <a:endParaRPr lang="en-US"/>
        </a:p>
      </dgm:t>
    </dgm:pt>
    <dgm:pt modelId="{E27672C1-5B38-438B-9AF6-79F7CFC1AEFC}" type="parTrans" cxnId="{48753139-8774-47D9-BA05-6E570BE3A3F4}">
      <dgm:prSet/>
      <dgm:spPr/>
      <dgm:t>
        <a:bodyPr/>
        <a:lstStyle/>
        <a:p>
          <a:endParaRPr lang="en-US"/>
        </a:p>
      </dgm:t>
    </dgm:pt>
    <dgm:pt modelId="{17DBEF44-CD00-4B09-AA9E-73A20B0E05E6}" type="sibTrans" cxnId="{48753139-8774-47D9-BA05-6E570BE3A3F4}">
      <dgm:prSet/>
      <dgm:spPr/>
      <dgm:t>
        <a:bodyPr/>
        <a:lstStyle/>
        <a:p>
          <a:endParaRPr lang="en-US"/>
        </a:p>
      </dgm:t>
    </dgm:pt>
    <dgm:pt modelId="{D82B91E9-8F92-4285-B26E-50D869BF1FB3}">
      <dgm:prSet/>
      <dgm:spPr>
        <a:solidFill>
          <a:srgbClr val="92D050"/>
        </a:solidFill>
      </dgm:spPr>
      <dgm:t>
        <a:bodyPr/>
        <a:lstStyle/>
        <a:p>
          <a:r>
            <a:rPr lang="nl-NL" dirty="0"/>
            <a:t>SIGNALEREN VAN BIJWERKINGEN EN VERANDERINGEN IN EFFECTIVITEIT OF GEBRUIK VAN DE MEDICATIE</a:t>
          </a:r>
          <a:endParaRPr lang="en-US" dirty="0"/>
        </a:p>
      </dgm:t>
    </dgm:pt>
    <dgm:pt modelId="{D552AA76-F3DE-4758-844A-CE0BF22256F9}" type="parTrans" cxnId="{6F59E7A5-1C81-4FEA-A9FF-0C313598286E}">
      <dgm:prSet/>
      <dgm:spPr/>
      <dgm:t>
        <a:bodyPr/>
        <a:lstStyle/>
        <a:p>
          <a:endParaRPr lang="en-US"/>
        </a:p>
      </dgm:t>
    </dgm:pt>
    <dgm:pt modelId="{23E30D38-E111-4B36-AC37-F0C201DA95BC}" type="sibTrans" cxnId="{6F59E7A5-1C81-4FEA-A9FF-0C313598286E}">
      <dgm:prSet/>
      <dgm:spPr/>
      <dgm:t>
        <a:bodyPr/>
        <a:lstStyle/>
        <a:p>
          <a:endParaRPr lang="en-US"/>
        </a:p>
      </dgm:t>
    </dgm:pt>
    <dgm:pt modelId="{D54ECFD9-EC0D-4353-870E-E83A566336C8}">
      <dgm:prSet/>
      <dgm:spPr>
        <a:solidFill>
          <a:srgbClr val="92D050"/>
        </a:solidFill>
      </dgm:spPr>
      <dgm:t>
        <a:bodyPr/>
        <a:lstStyle/>
        <a:p>
          <a:r>
            <a:rPr lang="nl-NL" dirty="0"/>
            <a:t>SIGNALEREN, DIAGNOSTICEREN EN BEHANDELEN VAN NIEUW ONTSTANE SYMPTOMEN OF AANDOENINGEN DIE AAN DE ZIEKTE VAN PARKINSON ZIJN GERELATEERD</a:t>
          </a:r>
          <a:endParaRPr lang="en-US" dirty="0"/>
        </a:p>
      </dgm:t>
    </dgm:pt>
    <dgm:pt modelId="{638C15A7-AAAE-4C76-B6B2-3B1E1683419C}" type="parTrans" cxnId="{EF6E3938-C946-4E4F-AC6A-0177530CEC3F}">
      <dgm:prSet/>
      <dgm:spPr/>
      <dgm:t>
        <a:bodyPr/>
        <a:lstStyle/>
        <a:p>
          <a:endParaRPr lang="en-US"/>
        </a:p>
      </dgm:t>
    </dgm:pt>
    <dgm:pt modelId="{CE8CA443-4257-42DC-84DA-E9811B03D567}" type="sibTrans" cxnId="{EF6E3938-C946-4E4F-AC6A-0177530CEC3F}">
      <dgm:prSet/>
      <dgm:spPr/>
      <dgm:t>
        <a:bodyPr/>
        <a:lstStyle/>
        <a:p>
          <a:endParaRPr lang="en-US"/>
        </a:p>
      </dgm:t>
    </dgm:pt>
    <dgm:pt modelId="{DE26F95E-8636-46CF-B81A-27513A1531D5}" type="pres">
      <dgm:prSet presAssocID="{9250BFD1-CDE7-4EE4-8179-922D562B32B8}" presName="linear" presStyleCnt="0">
        <dgm:presLayoutVars>
          <dgm:animLvl val="lvl"/>
          <dgm:resizeHandles val="exact"/>
        </dgm:presLayoutVars>
      </dgm:prSet>
      <dgm:spPr/>
    </dgm:pt>
    <dgm:pt modelId="{D751BDA4-013E-46D4-BDA6-A83513CD9481}" type="pres">
      <dgm:prSet presAssocID="{20C3F75F-70FA-477C-AE8C-482BD73FE79D}" presName="parentText" presStyleLbl="node1" presStyleIdx="0" presStyleCnt="3">
        <dgm:presLayoutVars>
          <dgm:chMax val="0"/>
          <dgm:bulletEnabled val="1"/>
        </dgm:presLayoutVars>
      </dgm:prSet>
      <dgm:spPr/>
    </dgm:pt>
    <dgm:pt modelId="{BCBAF984-472E-46D3-82AB-FE856A0F53B0}" type="pres">
      <dgm:prSet presAssocID="{17DBEF44-CD00-4B09-AA9E-73A20B0E05E6}" presName="spacer" presStyleCnt="0"/>
      <dgm:spPr/>
    </dgm:pt>
    <dgm:pt modelId="{F2C0CE7A-BA9B-485A-B29D-20EF42210DBD}" type="pres">
      <dgm:prSet presAssocID="{D82B91E9-8F92-4285-B26E-50D869BF1FB3}" presName="parentText" presStyleLbl="node1" presStyleIdx="1" presStyleCnt="3">
        <dgm:presLayoutVars>
          <dgm:chMax val="0"/>
          <dgm:bulletEnabled val="1"/>
        </dgm:presLayoutVars>
      </dgm:prSet>
      <dgm:spPr/>
    </dgm:pt>
    <dgm:pt modelId="{A6CD6C2A-C867-46EF-AA87-FAEF10B970E6}" type="pres">
      <dgm:prSet presAssocID="{23E30D38-E111-4B36-AC37-F0C201DA95BC}" presName="spacer" presStyleCnt="0"/>
      <dgm:spPr/>
    </dgm:pt>
    <dgm:pt modelId="{CCFEECC1-85D8-4B0F-8D4B-805646BD726F}" type="pres">
      <dgm:prSet presAssocID="{D54ECFD9-EC0D-4353-870E-E83A566336C8}" presName="parentText" presStyleLbl="node1" presStyleIdx="2" presStyleCnt="3">
        <dgm:presLayoutVars>
          <dgm:chMax val="0"/>
          <dgm:bulletEnabled val="1"/>
        </dgm:presLayoutVars>
      </dgm:prSet>
      <dgm:spPr/>
    </dgm:pt>
  </dgm:ptLst>
  <dgm:cxnLst>
    <dgm:cxn modelId="{2274A408-53B5-40CB-AA7F-BB35517D324D}" type="presOf" srcId="{D82B91E9-8F92-4285-B26E-50D869BF1FB3}" destId="{F2C0CE7A-BA9B-485A-B29D-20EF42210DBD}" srcOrd="0" destOrd="0" presId="urn:microsoft.com/office/officeart/2005/8/layout/vList2"/>
    <dgm:cxn modelId="{EF6E3938-C946-4E4F-AC6A-0177530CEC3F}" srcId="{9250BFD1-CDE7-4EE4-8179-922D562B32B8}" destId="{D54ECFD9-EC0D-4353-870E-E83A566336C8}" srcOrd="2" destOrd="0" parTransId="{638C15A7-AAAE-4C76-B6B2-3B1E1683419C}" sibTransId="{CE8CA443-4257-42DC-84DA-E9811B03D567}"/>
    <dgm:cxn modelId="{48753139-8774-47D9-BA05-6E570BE3A3F4}" srcId="{9250BFD1-CDE7-4EE4-8179-922D562B32B8}" destId="{20C3F75F-70FA-477C-AE8C-482BD73FE79D}" srcOrd="0" destOrd="0" parTransId="{E27672C1-5B38-438B-9AF6-79F7CFC1AEFC}" sibTransId="{17DBEF44-CD00-4B09-AA9E-73A20B0E05E6}"/>
    <dgm:cxn modelId="{6553C461-ADD7-4A3E-82A2-6CF9B250A172}" type="presOf" srcId="{20C3F75F-70FA-477C-AE8C-482BD73FE79D}" destId="{D751BDA4-013E-46D4-BDA6-A83513CD9481}" srcOrd="0" destOrd="0" presId="urn:microsoft.com/office/officeart/2005/8/layout/vList2"/>
    <dgm:cxn modelId="{6F59E7A5-1C81-4FEA-A9FF-0C313598286E}" srcId="{9250BFD1-CDE7-4EE4-8179-922D562B32B8}" destId="{D82B91E9-8F92-4285-B26E-50D869BF1FB3}" srcOrd="1" destOrd="0" parTransId="{D552AA76-F3DE-4758-844A-CE0BF22256F9}" sibTransId="{23E30D38-E111-4B36-AC37-F0C201DA95BC}"/>
    <dgm:cxn modelId="{589F9FB3-5FE4-48B3-B56A-5FDBA56E4B3B}" type="presOf" srcId="{D54ECFD9-EC0D-4353-870E-E83A566336C8}" destId="{CCFEECC1-85D8-4B0F-8D4B-805646BD726F}" srcOrd="0" destOrd="0" presId="urn:microsoft.com/office/officeart/2005/8/layout/vList2"/>
    <dgm:cxn modelId="{87841EED-6D10-41BC-BA2F-69E5C7B0DFAA}" type="presOf" srcId="{9250BFD1-CDE7-4EE4-8179-922D562B32B8}" destId="{DE26F95E-8636-46CF-B81A-27513A1531D5}" srcOrd="0" destOrd="0" presId="urn:microsoft.com/office/officeart/2005/8/layout/vList2"/>
    <dgm:cxn modelId="{8F2F8731-F422-4BEF-84F6-1150FE6961DD}" type="presParOf" srcId="{DE26F95E-8636-46CF-B81A-27513A1531D5}" destId="{D751BDA4-013E-46D4-BDA6-A83513CD9481}" srcOrd="0" destOrd="0" presId="urn:microsoft.com/office/officeart/2005/8/layout/vList2"/>
    <dgm:cxn modelId="{358DC173-201D-45B7-85A1-18870CFCB280}" type="presParOf" srcId="{DE26F95E-8636-46CF-B81A-27513A1531D5}" destId="{BCBAF984-472E-46D3-82AB-FE856A0F53B0}" srcOrd="1" destOrd="0" presId="urn:microsoft.com/office/officeart/2005/8/layout/vList2"/>
    <dgm:cxn modelId="{CE936A39-82EC-4F7D-9AFD-809E52BC6623}" type="presParOf" srcId="{DE26F95E-8636-46CF-B81A-27513A1531D5}" destId="{F2C0CE7A-BA9B-485A-B29D-20EF42210DBD}" srcOrd="2" destOrd="0" presId="urn:microsoft.com/office/officeart/2005/8/layout/vList2"/>
    <dgm:cxn modelId="{A9E6EBF7-95A3-478C-A205-4524932166A6}" type="presParOf" srcId="{DE26F95E-8636-46CF-B81A-27513A1531D5}" destId="{A6CD6C2A-C867-46EF-AA87-FAEF10B970E6}" srcOrd="3" destOrd="0" presId="urn:microsoft.com/office/officeart/2005/8/layout/vList2"/>
    <dgm:cxn modelId="{3F40C5E4-4B0B-448C-B740-5362F139CA36}" type="presParOf" srcId="{DE26F95E-8636-46CF-B81A-27513A1531D5}" destId="{CCFEECC1-85D8-4B0F-8D4B-805646BD726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3FDC4-1927-450C-B372-83838B525D35}">
      <dsp:nvSpPr>
        <dsp:cNvPr id="0" name=""/>
        <dsp:cNvSpPr/>
      </dsp:nvSpPr>
      <dsp:spPr>
        <a:xfrm>
          <a:off x="0" y="513"/>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EDDA1-F683-4B42-B143-AF3F673D1F62}">
      <dsp:nvSpPr>
        <dsp:cNvPr id="0" name=""/>
        <dsp:cNvSpPr/>
      </dsp:nvSpPr>
      <dsp:spPr>
        <a:xfrm>
          <a:off x="0" y="513"/>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solidFill>
                <a:srgbClr val="92D050"/>
              </a:solidFill>
            </a:rPr>
            <a:t>Parkinson in maat en getal</a:t>
          </a:r>
          <a:endParaRPr lang="en-US" sz="1900" kern="1200" dirty="0">
            <a:solidFill>
              <a:srgbClr val="92D050"/>
            </a:solidFill>
          </a:endParaRPr>
        </a:p>
      </dsp:txBody>
      <dsp:txXfrm>
        <a:off x="0" y="513"/>
        <a:ext cx="9784079" cy="420521"/>
      </dsp:txXfrm>
    </dsp:sp>
    <dsp:sp modelId="{08BD2D7E-2358-4D98-9D35-0CA935ABBAB8}">
      <dsp:nvSpPr>
        <dsp:cNvPr id="0" name=""/>
        <dsp:cNvSpPr/>
      </dsp:nvSpPr>
      <dsp:spPr>
        <a:xfrm>
          <a:off x="0" y="421034"/>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1B04A-4AD8-43AC-8449-C6B8ED3F8D92}">
      <dsp:nvSpPr>
        <dsp:cNvPr id="0" name=""/>
        <dsp:cNvSpPr/>
      </dsp:nvSpPr>
      <dsp:spPr>
        <a:xfrm>
          <a:off x="0" y="421034"/>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solidFill>
                <a:srgbClr val="92D050"/>
              </a:solidFill>
            </a:rPr>
            <a:t>Organisatie van Parkinsonzorg nu</a:t>
          </a:r>
          <a:endParaRPr lang="en-US" sz="1900" kern="1200" dirty="0">
            <a:solidFill>
              <a:srgbClr val="92D050"/>
            </a:solidFill>
          </a:endParaRPr>
        </a:p>
      </dsp:txBody>
      <dsp:txXfrm>
        <a:off x="0" y="421034"/>
        <a:ext cx="9784079" cy="420521"/>
      </dsp:txXfrm>
    </dsp:sp>
    <dsp:sp modelId="{094A8855-18F0-4B17-A5D7-E708B4613430}">
      <dsp:nvSpPr>
        <dsp:cNvPr id="0" name=""/>
        <dsp:cNvSpPr/>
      </dsp:nvSpPr>
      <dsp:spPr>
        <a:xfrm>
          <a:off x="0" y="841556"/>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39EDCA-BF0A-4E4E-BAAA-E70957B3848B}">
      <dsp:nvSpPr>
        <dsp:cNvPr id="0" name=""/>
        <dsp:cNvSpPr/>
      </dsp:nvSpPr>
      <dsp:spPr>
        <a:xfrm>
          <a:off x="0" y="841556"/>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Punt voor Parkinson</a:t>
          </a:r>
          <a:endParaRPr lang="en-US" sz="1900" kern="1200" dirty="0"/>
        </a:p>
      </dsp:txBody>
      <dsp:txXfrm>
        <a:off x="0" y="841556"/>
        <a:ext cx="9784079" cy="420521"/>
      </dsp:txXfrm>
    </dsp:sp>
    <dsp:sp modelId="{58F5EE8B-E480-402A-8920-E9A8FB990873}">
      <dsp:nvSpPr>
        <dsp:cNvPr id="0" name=""/>
        <dsp:cNvSpPr/>
      </dsp:nvSpPr>
      <dsp:spPr>
        <a:xfrm>
          <a:off x="0" y="1262077"/>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D1CC93-A36E-4A2E-8F06-F8172542E440}">
      <dsp:nvSpPr>
        <dsp:cNvPr id="0" name=""/>
        <dsp:cNvSpPr/>
      </dsp:nvSpPr>
      <dsp:spPr>
        <a:xfrm>
          <a:off x="0" y="1262077"/>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Zorg </a:t>
          </a:r>
          <a:r>
            <a:rPr lang="en-US" sz="1900" kern="1200" dirty="0" err="1"/>
            <a:t>voor</a:t>
          </a:r>
          <a:r>
            <a:rPr lang="en-US" sz="1900" kern="1200" dirty="0"/>
            <a:t> Parkinson</a:t>
          </a:r>
        </a:p>
      </dsp:txBody>
      <dsp:txXfrm>
        <a:off x="0" y="1262077"/>
        <a:ext cx="9784079" cy="420521"/>
      </dsp:txXfrm>
    </dsp:sp>
    <dsp:sp modelId="{C7E6D54C-DB5E-4258-B12B-052A291B9FC0}">
      <dsp:nvSpPr>
        <dsp:cNvPr id="0" name=""/>
        <dsp:cNvSpPr/>
      </dsp:nvSpPr>
      <dsp:spPr>
        <a:xfrm>
          <a:off x="0" y="1682598"/>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68866-544C-4B54-A583-85A4B6ECCC51}">
      <dsp:nvSpPr>
        <dsp:cNvPr id="0" name=""/>
        <dsp:cNvSpPr/>
      </dsp:nvSpPr>
      <dsp:spPr>
        <a:xfrm>
          <a:off x="0" y="1682598"/>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ParkinsonNet</a:t>
          </a:r>
          <a:endParaRPr lang="en-US" sz="1900" kern="1200" dirty="0"/>
        </a:p>
      </dsp:txBody>
      <dsp:txXfrm>
        <a:off x="0" y="1682598"/>
        <a:ext cx="9784079" cy="420521"/>
      </dsp:txXfrm>
    </dsp:sp>
    <dsp:sp modelId="{3C01B4AF-4B60-4786-A47D-6A8FFBAB73A6}">
      <dsp:nvSpPr>
        <dsp:cNvPr id="0" name=""/>
        <dsp:cNvSpPr/>
      </dsp:nvSpPr>
      <dsp:spPr>
        <a:xfrm>
          <a:off x="0" y="2103119"/>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081B3B-E997-4162-8D57-6CC1760670E1}">
      <dsp:nvSpPr>
        <dsp:cNvPr id="0" name=""/>
        <dsp:cNvSpPr/>
      </dsp:nvSpPr>
      <dsp:spPr>
        <a:xfrm>
          <a:off x="0" y="2103120"/>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Parkinson Beter </a:t>
          </a:r>
          <a:r>
            <a:rPr lang="en-US" sz="1900" kern="1200" dirty="0" err="1"/>
            <a:t>Thuis</a:t>
          </a:r>
          <a:endParaRPr lang="en-US" sz="1900" kern="1200" dirty="0"/>
        </a:p>
      </dsp:txBody>
      <dsp:txXfrm>
        <a:off x="0" y="2103120"/>
        <a:ext cx="9784079" cy="420521"/>
      </dsp:txXfrm>
    </dsp:sp>
    <dsp:sp modelId="{9F0E342B-E17F-4C6A-AD97-D8052FB911C8}">
      <dsp:nvSpPr>
        <dsp:cNvPr id="0" name=""/>
        <dsp:cNvSpPr/>
      </dsp:nvSpPr>
      <dsp:spPr>
        <a:xfrm>
          <a:off x="0" y="2523641"/>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A48A8-2510-4F83-867B-1900DDCC74C4}">
      <dsp:nvSpPr>
        <dsp:cNvPr id="0" name=""/>
        <dsp:cNvSpPr/>
      </dsp:nvSpPr>
      <dsp:spPr>
        <a:xfrm>
          <a:off x="0" y="2523641"/>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solidFill>
                <a:srgbClr val="92D050"/>
              </a:solidFill>
            </a:rPr>
            <a:t>Punt voor Parkinson regio Utrecht</a:t>
          </a:r>
          <a:endParaRPr lang="en-US" sz="1900" kern="1200" dirty="0">
            <a:solidFill>
              <a:srgbClr val="92D050"/>
            </a:solidFill>
          </a:endParaRPr>
        </a:p>
      </dsp:txBody>
      <dsp:txXfrm>
        <a:off x="0" y="2523641"/>
        <a:ext cx="9784079" cy="420521"/>
      </dsp:txXfrm>
    </dsp:sp>
    <dsp:sp modelId="{7606CE11-C107-4A47-94B5-67CC99146CB8}">
      <dsp:nvSpPr>
        <dsp:cNvPr id="0" name=""/>
        <dsp:cNvSpPr/>
      </dsp:nvSpPr>
      <dsp:spPr>
        <a:xfrm>
          <a:off x="0" y="2944162"/>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A1D9B3-D436-42AF-AA36-3C2C90258CA5}">
      <dsp:nvSpPr>
        <dsp:cNvPr id="0" name=""/>
        <dsp:cNvSpPr/>
      </dsp:nvSpPr>
      <dsp:spPr>
        <a:xfrm>
          <a:off x="0" y="2944162"/>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Specialistische zorg</a:t>
          </a:r>
          <a:endParaRPr lang="en-US" sz="1900" kern="1200" dirty="0"/>
        </a:p>
      </dsp:txBody>
      <dsp:txXfrm>
        <a:off x="0" y="2944162"/>
        <a:ext cx="9784079" cy="420521"/>
      </dsp:txXfrm>
    </dsp:sp>
    <dsp:sp modelId="{786C8C23-93ED-494A-ACE0-A857B03F890B}">
      <dsp:nvSpPr>
        <dsp:cNvPr id="0" name=""/>
        <dsp:cNvSpPr/>
      </dsp:nvSpPr>
      <dsp:spPr>
        <a:xfrm>
          <a:off x="0" y="3364683"/>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B20DA-BAEA-48AC-B1BE-7CC0183E5C15}">
      <dsp:nvSpPr>
        <dsp:cNvPr id="0" name=""/>
        <dsp:cNvSpPr/>
      </dsp:nvSpPr>
      <dsp:spPr>
        <a:xfrm>
          <a:off x="0" y="3364683"/>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t>Mobiel</a:t>
          </a:r>
          <a:r>
            <a:rPr lang="en-US" sz="1900" kern="1200" dirty="0"/>
            <a:t> </a:t>
          </a:r>
          <a:r>
            <a:rPr lang="en-US" sz="1900" kern="1200" dirty="0" err="1"/>
            <a:t>Geriatrische</a:t>
          </a:r>
          <a:r>
            <a:rPr lang="en-US" sz="1900" kern="1200" dirty="0"/>
            <a:t> Teams</a:t>
          </a:r>
        </a:p>
      </dsp:txBody>
      <dsp:txXfrm>
        <a:off x="0" y="3364683"/>
        <a:ext cx="9784079" cy="420521"/>
      </dsp:txXfrm>
    </dsp:sp>
    <dsp:sp modelId="{E8A9A636-0463-4B0D-9AD2-12DC812663B9}">
      <dsp:nvSpPr>
        <dsp:cNvPr id="0" name=""/>
        <dsp:cNvSpPr/>
      </dsp:nvSpPr>
      <dsp:spPr>
        <a:xfrm>
          <a:off x="0" y="3785205"/>
          <a:ext cx="9784079"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FC52A-F014-4824-865B-3D8015BFC223}">
      <dsp:nvSpPr>
        <dsp:cNvPr id="0" name=""/>
        <dsp:cNvSpPr/>
      </dsp:nvSpPr>
      <dsp:spPr>
        <a:xfrm>
          <a:off x="0" y="3785205"/>
          <a:ext cx="9784079" cy="420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Fasering</a:t>
          </a:r>
          <a:endParaRPr lang="en-US" sz="1900" kern="1200"/>
        </a:p>
      </dsp:txBody>
      <dsp:txXfrm>
        <a:off x="0" y="3785205"/>
        <a:ext cx="9784079" cy="420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1BDA4-013E-46D4-BDA6-A83513CD9481}">
      <dsp:nvSpPr>
        <dsp:cNvPr id="0" name=""/>
        <dsp:cNvSpPr/>
      </dsp:nvSpPr>
      <dsp:spPr>
        <a:xfrm>
          <a:off x="0" y="242004"/>
          <a:ext cx="4754880" cy="1208103"/>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kern="1200"/>
            <a:t>DIAGNOSTIEK EN VERWIJZING</a:t>
          </a:r>
          <a:endParaRPr lang="en-US" sz="1700" kern="1200"/>
        </a:p>
      </dsp:txBody>
      <dsp:txXfrm>
        <a:off x="58975" y="300979"/>
        <a:ext cx="4636930" cy="1090153"/>
      </dsp:txXfrm>
    </dsp:sp>
    <dsp:sp modelId="{F2C0CE7A-BA9B-485A-B29D-20EF42210DBD}">
      <dsp:nvSpPr>
        <dsp:cNvPr id="0" name=""/>
        <dsp:cNvSpPr/>
      </dsp:nvSpPr>
      <dsp:spPr>
        <a:xfrm>
          <a:off x="0" y="1499068"/>
          <a:ext cx="4754880" cy="1208103"/>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kern="1200" dirty="0"/>
            <a:t>SIGNALEREN VAN BIJWERKINGEN EN VERANDERINGEN IN EFFECTIVITEIT OF GEBRUIK VAN DE MEDICATIE</a:t>
          </a:r>
          <a:endParaRPr lang="en-US" sz="1700" kern="1200" dirty="0"/>
        </a:p>
      </dsp:txBody>
      <dsp:txXfrm>
        <a:off x="58975" y="1558043"/>
        <a:ext cx="4636930" cy="1090153"/>
      </dsp:txXfrm>
    </dsp:sp>
    <dsp:sp modelId="{CCFEECC1-85D8-4B0F-8D4B-805646BD726F}">
      <dsp:nvSpPr>
        <dsp:cNvPr id="0" name=""/>
        <dsp:cNvSpPr/>
      </dsp:nvSpPr>
      <dsp:spPr>
        <a:xfrm>
          <a:off x="0" y="2756131"/>
          <a:ext cx="4754880" cy="1208103"/>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kern="1200" dirty="0"/>
            <a:t>SIGNALEREN, DIAGNOSTICEREN EN BEHANDELEN VAN NIEUW ONTSTANE SYMPTOMEN OF AANDOENINGEN DIE AAN DE ZIEKTE VAN PARKINSON ZIJN GERELATEERD</a:t>
          </a:r>
          <a:endParaRPr lang="en-US" sz="1700" kern="1200" dirty="0"/>
        </a:p>
      </dsp:txBody>
      <dsp:txXfrm>
        <a:off x="58975" y="2815106"/>
        <a:ext cx="4636930" cy="10901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E9564-60C6-4186-9EFD-7D3F16BF44D9}" type="datetimeFigureOut">
              <a:rPr lang="nl-NL" smtClean="0"/>
              <a:t>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5D82C-885F-4E3D-9612-DB2CC32FD16C}" type="slidenum">
              <a:rPr lang="nl-NL" smtClean="0"/>
              <a:t>‹nr.›</a:t>
            </a:fld>
            <a:endParaRPr lang="nl-NL"/>
          </a:p>
        </p:txBody>
      </p:sp>
    </p:spTree>
    <p:extLst>
      <p:ext uri="{BB962C8B-B14F-4D97-AF65-F5344CB8AC3E}">
        <p14:creationId xmlns:p14="http://schemas.microsoft.com/office/powerpoint/2010/main" val="208515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1</a:t>
            </a:fld>
            <a:endParaRPr lang="nl-NL"/>
          </a:p>
        </p:txBody>
      </p:sp>
    </p:spTree>
    <p:extLst>
      <p:ext uri="{BB962C8B-B14F-4D97-AF65-F5344CB8AC3E}">
        <p14:creationId xmlns:p14="http://schemas.microsoft.com/office/powerpoint/2010/main" val="1726573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12</a:t>
            </a:fld>
            <a:endParaRPr lang="nl-NL"/>
          </a:p>
        </p:txBody>
      </p:sp>
    </p:spTree>
    <p:extLst>
      <p:ext uri="{BB962C8B-B14F-4D97-AF65-F5344CB8AC3E}">
        <p14:creationId xmlns:p14="http://schemas.microsoft.com/office/powerpoint/2010/main" val="1992480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13</a:t>
            </a:fld>
            <a:endParaRPr lang="nl-NL"/>
          </a:p>
        </p:txBody>
      </p:sp>
    </p:spTree>
    <p:extLst>
      <p:ext uri="{BB962C8B-B14F-4D97-AF65-F5344CB8AC3E}">
        <p14:creationId xmlns:p14="http://schemas.microsoft.com/office/powerpoint/2010/main" val="2131963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15</a:t>
            </a:fld>
            <a:endParaRPr lang="nl-NL"/>
          </a:p>
        </p:txBody>
      </p:sp>
    </p:spTree>
    <p:extLst>
      <p:ext uri="{BB962C8B-B14F-4D97-AF65-F5344CB8AC3E}">
        <p14:creationId xmlns:p14="http://schemas.microsoft.com/office/powerpoint/2010/main" val="2116090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16</a:t>
            </a:fld>
            <a:endParaRPr lang="nl-NL"/>
          </a:p>
        </p:txBody>
      </p:sp>
    </p:spTree>
    <p:extLst>
      <p:ext uri="{BB962C8B-B14F-4D97-AF65-F5344CB8AC3E}">
        <p14:creationId xmlns:p14="http://schemas.microsoft.com/office/powerpoint/2010/main" val="3856787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17</a:t>
            </a:fld>
            <a:endParaRPr lang="nl-NL"/>
          </a:p>
        </p:txBody>
      </p:sp>
    </p:spTree>
    <p:extLst>
      <p:ext uri="{BB962C8B-B14F-4D97-AF65-F5344CB8AC3E}">
        <p14:creationId xmlns:p14="http://schemas.microsoft.com/office/powerpoint/2010/main" val="778847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18</a:t>
            </a:fld>
            <a:endParaRPr lang="nl-NL"/>
          </a:p>
        </p:txBody>
      </p:sp>
    </p:spTree>
    <p:extLst>
      <p:ext uri="{BB962C8B-B14F-4D97-AF65-F5344CB8AC3E}">
        <p14:creationId xmlns:p14="http://schemas.microsoft.com/office/powerpoint/2010/main" val="410444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19</a:t>
            </a:fld>
            <a:endParaRPr lang="nl-NL"/>
          </a:p>
        </p:txBody>
      </p:sp>
    </p:spTree>
    <p:extLst>
      <p:ext uri="{BB962C8B-B14F-4D97-AF65-F5344CB8AC3E}">
        <p14:creationId xmlns:p14="http://schemas.microsoft.com/office/powerpoint/2010/main" val="3643643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20</a:t>
            </a:fld>
            <a:endParaRPr lang="nl-NL"/>
          </a:p>
        </p:txBody>
      </p:sp>
    </p:spTree>
    <p:extLst>
      <p:ext uri="{BB962C8B-B14F-4D97-AF65-F5344CB8AC3E}">
        <p14:creationId xmlns:p14="http://schemas.microsoft.com/office/powerpoint/2010/main" val="2896331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23</a:t>
            </a:fld>
            <a:endParaRPr lang="nl-NL"/>
          </a:p>
        </p:txBody>
      </p:sp>
    </p:spTree>
    <p:extLst>
      <p:ext uri="{BB962C8B-B14F-4D97-AF65-F5344CB8AC3E}">
        <p14:creationId xmlns:p14="http://schemas.microsoft.com/office/powerpoint/2010/main" val="3483250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24</a:t>
            </a:fld>
            <a:endParaRPr lang="nl-NL"/>
          </a:p>
        </p:txBody>
      </p:sp>
    </p:spTree>
    <p:extLst>
      <p:ext uri="{BB962C8B-B14F-4D97-AF65-F5344CB8AC3E}">
        <p14:creationId xmlns:p14="http://schemas.microsoft.com/office/powerpoint/2010/main" val="39933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3</a:t>
            </a:fld>
            <a:endParaRPr lang="nl-NL"/>
          </a:p>
        </p:txBody>
      </p:sp>
    </p:spTree>
    <p:extLst>
      <p:ext uri="{BB962C8B-B14F-4D97-AF65-F5344CB8AC3E}">
        <p14:creationId xmlns:p14="http://schemas.microsoft.com/office/powerpoint/2010/main" val="569127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25</a:t>
            </a:fld>
            <a:endParaRPr lang="nl-NL"/>
          </a:p>
        </p:txBody>
      </p:sp>
    </p:spTree>
    <p:extLst>
      <p:ext uri="{BB962C8B-B14F-4D97-AF65-F5344CB8AC3E}">
        <p14:creationId xmlns:p14="http://schemas.microsoft.com/office/powerpoint/2010/main" val="1074862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27</a:t>
            </a:fld>
            <a:endParaRPr lang="nl-NL"/>
          </a:p>
        </p:txBody>
      </p:sp>
    </p:spTree>
    <p:extLst>
      <p:ext uri="{BB962C8B-B14F-4D97-AF65-F5344CB8AC3E}">
        <p14:creationId xmlns:p14="http://schemas.microsoft.com/office/powerpoint/2010/main" val="47621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28</a:t>
            </a:fld>
            <a:endParaRPr lang="nl-NL"/>
          </a:p>
        </p:txBody>
      </p:sp>
    </p:spTree>
    <p:extLst>
      <p:ext uri="{BB962C8B-B14F-4D97-AF65-F5344CB8AC3E}">
        <p14:creationId xmlns:p14="http://schemas.microsoft.com/office/powerpoint/2010/main" val="1304169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29</a:t>
            </a:fld>
            <a:endParaRPr lang="nl-NL"/>
          </a:p>
        </p:txBody>
      </p:sp>
    </p:spTree>
    <p:extLst>
      <p:ext uri="{BB962C8B-B14F-4D97-AF65-F5344CB8AC3E}">
        <p14:creationId xmlns:p14="http://schemas.microsoft.com/office/powerpoint/2010/main" val="386765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30</a:t>
            </a:fld>
            <a:endParaRPr lang="nl-NL"/>
          </a:p>
        </p:txBody>
      </p:sp>
    </p:spTree>
    <p:extLst>
      <p:ext uri="{BB962C8B-B14F-4D97-AF65-F5344CB8AC3E}">
        <p14:creationId xmlns:p14="http://schemas.microsoft.com/office/powerpoint/2010/main" val="2044427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31</a:t>
            </a:fld>
            <a:endParaRPr lang="nl-NL"/>
          </a:p>
        </p:txBody>
      </p:sp>
    </p:spTree>
    <p:extLst>
      <p:ext uri="{BB962C8B-B14F-4D97-AF65-F5344CB8AC3E}">
        <p14:creationId xmlns:p14="http://schemas.microsoft.com/office/powerpoint/2010/main" val="59857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32</a:t>
            </a:fld>
            <a:endParaRPr lang="nl-NL"/>
          </a:p>
        </p:txBody>
      </p:sp>
    </p:spTree>
    <p:extLst>
      <p:ext uri="{BB962C8B-B14F-4D97-AF65-F5344CB8AC3E}">
        <p14:creationId xmlns:p14="http://schemas.microsoft.com/office/powerpoint/2010/main" val="3691417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33</a:t>
            </a:fld>
            <a:endParaRPr lang="nl-NL"/>
          </a:p>
        </p:txBody>
      </p:sp>
    </p:spTree>
    <p:extLst>
      <p:ext uri="{BB962C8B-B14F-4D97-AF65-F5344CB8AC3E}">
        <p14:creationId xmlns:p14="http://schemas.microsoft.com/office/powerpoint/2010/main" val="36582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 </a:t>
            </a:r>
          </a:p>
          <a:p>
            <a:endParaRPr lang="nl-NL" dirty="0"/>
          </a:p>
          <a:p>
            <a:endParaRPr lang="nl-NL" dirty="0"/>
          </a:p>
          <a:p>
            <a:r>
              <a:rPr lang="nl-NL" dirty="0"/>
              <a:t> </a:t>
            </a:r>
          </a:p>
          <a:p>
            <a:endParaRPr lang="nl-NL" dirty="0"/>
          </a:p>
          <a:p>
            <a:r>
              <a:rPr lang="nl-NL" dirty="0"/>
              <a:t> </a:t>
            </a:r>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34</a:t>
            </a:fld>
            <a:endParaRPr lang="nl-NL"/>
          </a:p>
        </p:txBody>
      </p:sp>
    </p:spTree>
    <p:extLst>
      <p:ext uri="{BB962C8B-B14F-4D97-AF65-F5344CB8AC3E}">
        <p14:creationId xmlns:p14="http://schemas.microsoft.com/office/powerpoint/2010/main" val="412592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35</a:t>
            </a:fld>
            <a:endParaRPr lang="nl-NL"/>
          </a:p>
        </p:txBody>
      </p:sp>
    </p:spTree>
    <p:extLst>
      <p:ext uri="{BB962C8B-B14F-4D97-AF65-F5344CB8AC3E}">
        <p14:creationId xmlns:p14="http://schemas.microsoft.com/office/powerpoint/2010/main" val="316756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panose="05000000000000000000" pitchFamily="2" charset="2"/>
              <a:buNone/>
            </a:pPr>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4</a:t>
            </a:fld>
            <a:endParaRPr lang="nl-NL"/>
          </a:p>
        </p:txBody>
      </p:sp>
    </p:spTree>
    <p:extLst>
      <p:ext uri="{BB962C8B-B14F-4D97-AF65-F5344CB8AC3E}">
        <p14:creationId xmlns:p14="http://schemas.microsoft.com/office/powerpoint/2010/main" val="3044181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36</a:t>
            </a:fld>
            <a:endParaRPr lang="nl-NL"/>
          </a:p>
        </p:txBody>
      </p:sp>
    </p:spTree>
    <p:extLst>
      <p:ext uri="{BB962C8B-B14F-4D97-AF65-F5344CB8AC3E}">
        <p14:creationId xmlns:p14="http://schemas.microsoft.com/office/powerpoint/2010/main" val="2583150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37</a:t>
            </a:fld>
            <a:endParaRPr lang="nl-NL"/>
          </a:p>
        </p:txBody>
      </p:sp>
    </p:spTree>
    <p:extLst>
      <p:ext uri="{BB962C8B-B14F-4D97-AF65-F5344CB8AC3E}">
        <p14:creationId xmlns:p14="http://schemas.microsoft.com/office/powerpoint/2010/main" val="1815301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38</a:t>
            </a:fld>
            <a:endParaRPr lang="nl-NL"/>
          </a:p>
        </p:txBody>
      </p:sp>
    </p:spTree>
    <p:extLst>
      <p:ext uri="{BB962C8B-B14F-4D97-AF65-F5344CB8AC3E}">
        <p14:creationId xmlns:p14="http://schemas.microsoft.com/office/powerpoint/2010/main" val="30159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39</a:t>
            </a:fld>
            <a:endParaRPr lang="nl-NL"/>
          </a:p>
        </p:txBody>
      </p:sp>
    </p:spTree>
    <p:extLst>
      <p:ext uri="{BB962C8B-B14F-4D97-AF65-F5344CB8AC3E}">
        <p14:creationId xmlns:p14="http://schemas.microsoft.com/office/powerpoint/2010/main" val="3918285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40</a:t>
            </a:fld>
            <a:endParaRPr lang="nl-NL"/>
          </a:p>
        </p:txBody>
      </p:sp>
    </p:spTree>
    <p:extLst>
      <p:ext uri="{BB962C8B-B14F-4D97-AF65-F5344CB8AC3E}">
        <p14:creationId xmlns:p14="http://schemas.microsoft.com/office/powerpoint/2010/main" val="152330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41</a:t>
            </a:fld>
            <a:endParaRPr lang="nl-NL"/>
          </a:p>
        </p:txBody>
      </p:sp>
    </p:spTree>
    <p:extLst>
      <p:ext uri="{BB962C8B-B14F-4D97-AF65-F5344CB8AC3E}">
        <p14:creationId xmlns:p14="http://schemas.microsoft.com/office/powerpoint/2010/main" val="3288498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42</a:t>
            </a:fld>
            <a:endParaRPr lang="nl-NL"/>
          </a:p>
        </p:txBody>
      </p:sp>
    </p:spTree>
    <p:extLst>
      <p:ext uri="{BB962C8B-B14F-4D97-AF65-F5344CB8AC3E}">
        <p14:creationId xmlns:p14="http://schemas.microsoft.com/office/powerpoint/2010/main" val="1232599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43</a:t>
            </a:fld>
            <a:endParaRPr lang="nl-NL"/>
          </a:p>
        </p:txBody>
      </p:sp>
    </p:spTree>
    <p:extLst>
      <p:ext uri="{BB962C8B-B14F-4D97-AF65-F5344CB8AC3E}">
        <p14:creationId xmlns:p14="http://schemas.microsoft.com/office/powerpoint/2010/main" val="1007587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44</a:t>
            </a:fld>
            <a:endParaRPr lang="nl-NL"/>
          </a:p>
        </p:txBody>
      </p:sp>
    </p:spTree>
    <p:extLst>
      <p:ext uri="{BB962C8B-B14F-4D97-AF65-F5344CB8AC3E}">
        <p14:creationId xmlns:p14="http://schemas.microsoft.com/office/powerpoint/2010/main" val="3802248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45</a:t>
            </a:fld>
            <a:endParaRPr lang="nl-NL"/>
          </a:p>
        </p:txBody>
      </p:sp>
    </p:spTree>
    <p:extLst>
      <p:ext uri="{BB962C8B-B14F-4D97-AF65-F5344CB8AC3E}">
        <p14:creationId xmlns:p14="http://schemas.microsoft.com/office/powerpoint/2010/main" val="3418188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5</a:t>
            </a:fld>
            <a:endParaRPr lang="nl-NL"/>
          </a:p>
        </p:txBody>
      </p:sp>
    </p:spTree>
    <p:extLst>
      <p:ext uri="{BB962C8B-B14F-4D97-AF65-F5344CB8AC3E}">
        <p14:creationId xmlns:p14="http://schemas.microsoft.com/office/powerpoint/2010/main" val="1402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46</a:t>
            </a:fld>
            <a:endParaRPr lang="nl-NL"/>
          </a:p>
        </p:txBody>
      </p:sp>
    </p:spTree>
    <p:extLst>
      <p:ext uri="{BB962C8B-B14F-4D97-AF65-F5344CB8AC3E}">
        <p14:creationId xmlns:p14="http://schemas.microsoft.com/office/powerpoint/2010/main" val="3840866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A555D82C-885F-4E3D-9612-DB2CC32FD16C}" type="slidenum">
              <a:rPr lang="nl-NL" smtClean="0"/>
              <a:t>47</a:t>
            </a:fld>
            <a:endParaRPr lang="nl-NL"/>
          </a:p>
        </p:txBody>
      </p:sp>
    </p:spTree>
    <p:extLst>
      <p:ext uri="{BB962C8B-B14F-4D97-AF65-F5344CB8AC3E}">
        <p14:creationId xmlns:p14="http://schemas.microsoft.com/office/powerpoint/2010/main" val="336933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6</a:t>
            </a:fld>
            <a:endParaRPr lang="nl-NL"/>
          </a:p>
        </p:txBody>
      </p:sp>
    </p:spTree>
    <p:extLst>
      <p:ext uri="{BB962C8B-B14F-4D97-AF65-F5344CB8AC3E}">
        <p14:creationId xmlns:p14="http://schemas.microsoft.com/office/powerpoint/2010/main" val="389673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7</a:t>
            </a:fld>
            <a:endParaRPr lang="nl-NL"/>
          </a:p>
        </p:txBody>
      </p:sp>
    </p:spTree>
    <p:extLst>
      <p:ext uri="{BB962C8B-B14F-4D97-AF65-F5344CB8AC3E}">
        <p14:creationId xmlns:p14="http://schemas.microsoft.com/office/powerpoint/2010/main" val="331955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8</a:t>
            </a:fld>
            <a:endParaRPr lang="nl-NL"/>
          </a:p>
        </p:txBody>
      </p:sp>
    </p:spTree>
    <p:extLst>
      <p:ext uri="{BB962C8B-B14F-4D97-AF65-F5344CB8AC3E}">
        <p14:creationId xmlns:p14="http://schemas.microsoft.com/office/powerpoint/2010/main" val="207709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9</a:t>
            </a:fld>
            <a:endParaRPr lang="nl-NL"/>
          </a:p>
        </p:txBody>
      </p:sp>
    </p:spTree>
    <p:extLst>
      <p:ext uri="{BB962C8B-B14F-4D97-AF65-F5344CB8AC3E}">
        <p14:creationId xmlns:p14="http://schemas.microsoft.com/office/powerpoint/2010/main" val="135304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55D82C-885F-4E3D-9612-DB2CC32FD16C}" type="slidenum">
              <a:rPr lang="nl-NL" smtClean="0"/>
              <a:t>11</a:t>
            </a:fld>
            <a:endParaRPr lang="nl-NL"/>
          </a:p>
        </p:txBody>
      </p:sp>
    </p:spTree>
    <p:extLst>
      <p:ext uri="{BB962C8B-B14F-4D97-AF65-F5344CB8AC3E}">
        <p14:creationId xmlns:p14="http://schemas.microsoft.com/office/powerpoint/2010/main" val="300871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nl-NL"/>
              <a:t>Klik om stijl te bewerken</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528EE21-750B-41F7-9BA8-63E8565CFCD9}" type="datetimeFigureOut">
              <a:rPr lang="nl-NL" smtClean="0"/>
              <a:t>1-11-2023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178439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528EE21-750B-41F7-9BA8-63E8565CFCD9}" type="datetimeFigureOut">
              <a:rPr lang="nl-NL" smtClean="0"/>
              <a:t>1-11-2023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945567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528EE21-750B-41F7-9BA8-63E8565CFCD9}" type="datetimeFigureOut">
              <a:rPr lang="nl-NL" smtClean="0"/>
              <a:t>1-11-2023</a:t>
            </a:fld>
            <a:endParaRPr lang="nl-NL"/>
          </a:p>
        </p:txBody>
      </p:sp>
      <p:sp>
        <p:nvSpPr>
          <p:cNvPr id="5" name="Footer Placeholder 4"/>
          <p:cNvSpPr>
            <a:spLocks noGrp="1"/>
          </p:cNvSpPr>
          <p:nvPr>
            <p:ph type="ftr" sz="quarter" idx="11"/>
          </p:nvPr>
        </p:nvSpPr>
        <p:spPr>
          <a:xfrm>
            <a:off x="3776135" y="6422854"/>
            <a:ext cx="4279669" cy="365125"/>
          </a:xfrm>
        </p:spPr>
        <p:txBody>
          <a:bodyPr/>
          <a:lstStyle/>
          <a:p>
            <a:endParaRPr lang="nl-NL"/>
          </a:p>
        </p:txBody>
      </p:sp>
      <p:sp>
        <p:nvSpPr>
          <p:cNvPr id="6" name="Slide Number Placeholder 5"/>
          <p:cNvSpPr>
            <a:spLocks noGrp="1"/>
          </p:cNvSpPr>
          <p:nvPr>
            <p:ph type="sldNum" sz="quarter" idx="12"/>
          </p:nvPr>
        </p:nvSpPr>
        <p:spPr>
          <a:xfrm>
            <a:off x="8073048" y="6422854"/>
            <a:ext cx="879759" cy="365125"/>
          </a:xfrm>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40326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528EE21-750B-41F7-9BA8-63E8565CFCD9}" type="datetimeFigureOut">
              <a:rPr lang="nl-NL" smtClean="0"/>
              <a:t>1-11-2023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19925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nl-NL"/>
              <a:t>Klik om stijl te bewerken</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lvl1pPr>
              <a:defRPr>
                <a:solidFill>
                  <a:schemeClr val="tx2"/>
                </a:solidFill>
              </a:defRPr>
            </a:lvl1pPr>
          </a:lstStyle>
          <a:p>
            <a:fld id="{4528EE21-750B-41F7-9BA8-63E8565CFCD9}" type="datetimeFigureOut">
              <a:rPr lang="nl-NL" smtClean="0"/>
              <a:t>1-11-2023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N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D2B8218-3298-453B-BC09-F4812C4327E8}" type="slidenum">
              <a:rPr lang="nl-NL" smtClean="0"/>
              <a:t>‹nr.›</a:t>
            </a:fld>
            <a:endParaRPr lang="nl-NL"/>
          </a:p>
        </p:txBody>
      </p:sp>
    </p:spTree>
    <p:extLst>
      <p:ext uri="{BB962C8B-B14F-4D97-AF65-F5344CB8AC3E}">
        <p14:creationId xmlns:p14="http://schemas.microsoft.com/office/powerpoint/2010/main" val="39606958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528EE21-750B-41F7-9BA8-63E8565CFCD9}" type="datetimeFigureOut">
              <a:rPr lang="nl-NL" smtClean="0"/>
              <a:t>1-11-2023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18724079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528EE21-750B-41F7-9BA8-63E8565CFCD9}" type="datetimeFigureOut">
              <a:rPr lang="nl-NL" smtClean="0"/>
              <a:t>1-11-2023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68998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528EE21-750B-41F7-9BA8-63E8565CFCD9}" type="datetimeFigureOut">
              <a:rPr lang="nl-NL" smtClean="0"/>
              <a:t>1-11-2023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22064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8EE21-750B-41F7-9BA8-63E8565CFCD9}" type="datetimeFigureOut">
              <a:rPr lang="nl-NL" smtClean="0"/>
              <a:t>1-11-2023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0501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528EE21-750B-41F7-9BA8-63E8565CFCD9}" type="datetimeFigureOut">
              <a:rPr lang="nl-NL" smtClean="0"/>
              <a:t>1-11-2023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16485789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528EE21-750B-41F7-9BA8-63E8565CFCD9}" type="datetimeFigureOut">
              <a:rPr lang="nl-NL" smtClean="0"/>
              <a:t>1-11-2023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D2B8218-3298-453B-BC09-F4812C4327E8}" type="slidenum">
              <a:rPr lang="nl-NL" smtClean="0"/>
              <a:t>‹nr.›</a:t>
            </a:fld>
            <a:endParaRPr lang="nl-NL"/>
          </a:p>
        </p:txBody>
      </p:sp>
    </p:spTree>
    <p:extLst>
      <p:ext uri="{BB962C8B-B14F-4D97-AF65-F5344CB8AC3E}">
        <p14:creationId xmlns:p14="http://schemas.microsoft.com/office/powerpoint/2010/main" val="277668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528EE21-750B-41F7-9BA8-63E8565CFCD9}" type="datetimeFigureOut">
              <a:rPr lang="nl-NL" smtClean="0"/>
              <a:t>1-11-2023</a:t>
            </a:fld>
            <a:endParaRPr lang="nl-NL"/>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nl-NL"/>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D2B8218-3298-453B-BC09-F4812C4327E8}" type="slidenum">
              <a:rPr lang="nl-NL" smtClean="0"/>
              <a:t>‹nr.›</a:t>
            </a:fld>
            <a:endParaRPr lang="nl-NL"/>
          </a:p>
        </p:txBody>
      </p:sp>
    </p:spTree>
    <p:extLst>
      <p:ext uri="{BB962C8B-B14F-4D97-AF65-F5344CB8AC3E}">
        <p14:creationId xmlns:p14="http://schemas.microsoft.com/office/powerpoint/2010/main" val="3731838165"/>
      </p:ext>
    </p:extLst>
  </p:cSld>
  <p:clrMap bg1="dk1" tx1="lt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el 1"/>
          <p:cNvSpPr>
            <a:spLocks noGrp="1"/>
          </p:cNvSpPr>
          <p:nvPr>
            <p:ph type="ctrTitle"/>
          </p:nvPr>
        </p:nvSpPr>
        <p:spPr>
          <a:xfrm>
            <a:off x="365759" y="3794760"/>
            <a:ext cx="11471565" cy="1739347"/>
          </a:xfrm>
        </p:spPr>
        <p:txBody>
          <a:bodyPr>
            <a:normAutofit/>
          </a:bodyPr>
          <a:lstStyle/>
          <a:p>
            <a:r>
              <a:rPr lang="nl-NL" b="1" dirty="0"/>
              <a:t>Parkinson, </a:t>
            </a:r>
            <a:br>
              <a:rPr lang="nl-NL" b="1" dirty="0"/>
            </a:br>
            <a:r>
              <a:rPr lang="nl-NL" b="1" dirty="0"/>
              <a:t>thuis als het kan…</a:t>
            </a:r>
          </a:p>
        </p:txBody>
      </p:sp>
      <p:sp>
        <p:nvSpPr>
          <p:cNvPr id="3" name="Ondertitel 2"/>
          <p:cNvSpPr>
            <a:spLocks noGrp="1"/>
          </p:cNvSpPr>
          <p:nvPr>
            <p:ph type="subTitle" idx="1"/>
          </p:nvPr>
        </p:nvSpPr>
        <p:spPr>
          <a:xfrm>
            <a:off x="1524000" y="5566518"/>
            <a:ext cx="9144000" cy="838437"/>
          </a:xfrm>
        </p:spPr>
        <p:txBody>
          <a:bodyPr>
            <a:noAutofit/>
          </a:bodyPr>
          <a:lstStyle/>
          <a:p>
            <a:r>
              <a:rPr lang="nl-NL" dirty="0"/>
              <a:t>Hanneke van de Sandt, Specialist ouderengeneeskunde</a:t>
            </a:r>
          </a:p>
          <a:p>
            <a:r>
              <a:rPr lang="nl-NL" dirty="0"/>
              <a:t>Kaderarts eerste lijn, </a:t>
            </a:r>
            <a:r>
              <a:rPr lang="nl-NL" dirty="0" err="1"/>
              <a:t>ParkinsonNet</a:t>
            </a:r>
            <a:endParaRPr lang="nl-NL" dirty="0"/>
          </a:p>
          <a:p>
            <a:r>
              <a:rPr lang="nl-NL" dirty="0"/>
              <a:t>24 oktober 2023</a:t>
            </a:r>
          </a:p>
        </p:txBody>
      </p:sp>
      <p:pic>
        <p:nvPicPr>
          <p:cNvPr id="5" name="Picture 4" descr="Huisfiguurtjes in verschillende positie en grootte">
            <a:extLst>
              <a:ext uri="{FF2B5EF4-FFF2-40B4-BE49-F238E27FC236}">
                <a16:creationId xmlns:a16="http://schemas.microsoft.com/office/drawing/2014/main" id="{4BA80FA5-240E-CF07-F194-2C95A7B51461}"/>
              </a:ext>
            </a:extLst>
          </p:cNvPr>
          <p:cNvPicPr>
            <a:picLocks noChangeAspect="1"/>
          </p:cNvPicPr>
          <p:nvPr/>
        </p:nvPicPr>
        <p:blipFill rotWithShape="1">
          <a:blip r:embed="rId3"/>
          <a:srcRect t="17669" b="28998"/>
          <a:stretch/>
        </p:blipFill>
        <p:spPr>
          <a:xfrm>
            <a:off x="20" y="10"/>
            <a:ext cx="12191980" cy="3657589"/>
          </a:xfrm>
          <a:prstGeom prst="rect">
            <a:avLst/>
          </a:prstGeom>
        </p:spPr>
      </p:pic>
    </p:spTree>
    <p:extLst>
      <p:ext uri="{BB962C8B-B14F-4D97-AF65-F5344CB8AC3E}">
        <p14:creationId xmlns:p14="http://schemas.microsoft.com/office/powerpoint/2010/main" val="170824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2BE38BA-9C57-1974-39EF-18DC608D4C51}"/>
              </a:ext>
            </a:extLst>
          </p:cNvPr>
          <p:cNvPicPr>
            <a:picLocks noGrp="1" noChangeAspect="1"/>
          </p:cNvPicPr>
          <p:nvPr>
            <p:ph idx="1"/>
          </p:nvPr>
        </p:nvPicPr>
        <p:blipFill rotWithShape="1">
          <a:blip r:embed="rId2"/>
          <a:srcRect t="5671" b="7119"/>
          <a:stretch/>
        </p:blipFill>
        <p:spPr>
          <a:xfrm>
            <a:off x="20" y="10"/>
            <a:ext cx="12191980" cy="6857990"/>
          </a:xfrm>
          <a:prstGeom prst="rect">
            <a:avLst/>
          </a:prstGeom>
        </p:spPr>
      </p:pic>
    </p:spTree>
    <p:extLst>
      <p:ext uri="{BB962C8B-B14F-4D97-AF65-F5344CB8AC3E}">
        <p14:creationId xmlns:p14="http://schemas.microsoft.com/office/powerpoint/2010/main" val="244614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AEE607-FCD8-906A-C8F5-6E2AE5BCCE69}"/>
              </a:ext>
            </a:extLst>
          </p:cNvPr>
          <p:cNvPicPr>
            <a:picLocks noChangeAspect="1"/>
          </p:cNvPicPr>
          <p:nvPr/>
        </p:nvPicPr>
        <p:blipFill>
          <a:blip r:embed="rId3"/>
          <a:stretch>
            <a:fillRect/>
          </a:stretch>
        </p:blipFill>
        <p:spPr>
          <a:xfrm>
            <a:off x="0" y="0"/>
            <a:ext cx="3686848" cy="6858000"/>
          </a:xfrm>
          <a:prstGeom prst="rect">
            <a:avLst/>
          </a:prstGeom>
        </p:spPr>
      </p:pic>
      <p:sp>
        <p:nvSpPr>
          <p:cNvPr id="2" name="Titel 1">
            <a:extLst>
              <a:ext uri="{FF2B5EF4-FFF2-40B4-BE49-F238E27FC236}">
                <a16:creationId xmlns:a16="http://schemas.microsoft.com/office/drawing/2014/main" id="{D7BEDB1B-62F5-D817-937C-938D131E1E47}"/>
              </a:ext>
            </a:extLst>
          </p:cNvPr>
          <p:cNvSpPr>
            <a:spLocks noGrp="1"/>
          </p:cNvSpPr>
          <p:nvPr>
            <p:ph type="ctrTitle"/>
          </p:nvPr>
        </p:nvSpPr>
        <p:spPr>
          <a:xfrm>
            <a:off x="3686848" y="2166364"/>
            <a:ext cx="8150476" cy="1739347"/>
          </a:xfrm>
        </p:spPr>
        <p:txBody>
          <a:bodyPr>
            <a:normAutofit/>
          </a:bodyPr>
          <a:lstStyle/>
          <a:p>
            <a:r>
              <a:rPr lang="nl-NL" sz="2000" dirty="0">
                <a:solidFill>
                  <a:srgbClr val="92D050"/>
                </a:solidFill>
              </a:rPr>
              <a:t>INFORMELE Organisatie </a:t>
            </a:r>
            <a:br>
              <a:rPr lang="nl-NL" sz="2000" dirty="0">
                <a:solidFill>
                  <a:srgbClr val="92D050"/>
                </a:solidFill>
              </a:rPr>
            </a:br>
            <a:r>
              <a:rPr lang="nl-NL" sz="2000" dirty="0">
                <a:solidFill>
                  <a:srgbClr val="92D050"/>
                </a:solidFill>
              </a:rPr>
              <a:t>van zorg voor mensen met </a:t>
            </a:r>
            <a:r>
              <a:rPr lang="nl-NL" sz="2000" dirty="0" err="1">
                <a:solidFill>
                  <a:srgbClr val="92D050"/>
                </a:solidFill>
              </a:rPr>
              <a:t>parkinson</a:t>
            </a:r>
            <a:endParaRPr lang="nl-NL" sz="2000" dirty="0">
              <a:solidFill>
                <a:srgbClr val="92D050"/>
              </a:solidFill>
            </a:endParaRPr>
          </a:p>
        </p:txBody>
      </p:sp>
    </p:spTree>
    <p:extLst>
      <p:ext uri="{BB962C8B-B14F-4D97-AF65-F5344CB8AC3E}">
        <p14:creationId xmlns:p14="http://schemas.microsoft.com/office/powerpoint/2010/main" val="92273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EC9707-953C-48B6-BE07-47897B949C2D}"/>
              </a:ext>
            </a:extLst>
          </p:cNvPr>
          <p:cNvPicPr>
            <a:picLocks noChangeAspect="1"/>
          </p:cNvPicPr>
          <p:nvPr/>
        </p:nvPicPr>
        <p:blipFill>
          <a:blip r:embed="rId3"/>
          <a:stretch>
            <a:fillRect/>
          </a:stretch>
        </p:blipFill>
        <p:spPr>
          <a:xfrm>
            <a:off x="4043174" y="0"/>
            <a:ext cx="3565538" cy="2032689"/>
          </a:xfrm>
          <a:prstGeom prst="rect">
            <a:avLst/>
          </a:prstGeom>
        </p:spPr>
      </p:pic>
      <p:sp>
        <p:nvSpPr>
          <p:cNvPr id="6" name="Titel 5">
            <a:extLst>
              <a:ext uri="{FF2B5EF4-FFF2-40B4-BE49-F238E27FC236}">
                <a16:creationId xmlns:a16="http://schemas.microsoft.com/office/drawing/2014/main" id="{2F6EEB17-A685-C50E-41A2-EC9BEC3EB17F}"/>
              </a:ext>
            </a:extLst>
          </p:cNvPr>
          <p:cNvSpPr>
            <a:spLocks noGrp="1"/>
          </p:cNvSpPr>
          <p:nvPr>
            <p:ph type="title"/>
          </p:nvPr>
        </p:nvSpPr>
        <p:spPr/>
        <p:txBody>
          <a:bodyPr/>
          <a:lstStyle/>
          <a:p>
            <a:r>
              <a:rPr lang="nl-NL" sz="2000" dirty="0"/>
              <a:t>ZIEKENHUISVERPLAATSTE ZORG:</a:t>
            </a:r>
            <a:br>
              <a:rPr lang="nl-NL" sz="2000" dirty="0"/>
            </a:br>
            <a:r>
              <a:rPr lang="nl-NL" sz="2000" dirty="0"/>
              <a:t>Kliniek / GERIATRISCHE REVALIDATIE ZORG (</a:t>
            </a:r>
            <a:r>
              <a:rPr lang="nl-NL" sz="2000" dirty="0" err="1"/>
              <a:t>grz</a:t>
            </a:r>
            <a:r>
              <a:rPr lang="nl-NL" sz="2000" dirty="0"/>
              <a:t>)</a:t>
            </a:r>
            <a:br>
              <a:rPr lang="nl-NL" sz="2000" dirty="0"/>
            </a:br>
            <a:r>
              <a:rPr lang="nl-NL" sz="2000" dirty="0"/>
              <a:t>polikliniek</a:t>
            </a:r>
            <a:br>
              <a:rPr lang="nl-NL" sz="2000" dirty="0"/>
            </a:br>
            <a:r>
              <a:rPr lang="nl-NL" sz="2000" dirty="0"/>
              <a:t>transmuraal centrum</a:t>
            </a:r>
          </a:p>
        </p:txBody>
      </p:sp>
      <p:sp>
        <p:nvSpPr>
          <p:cNvPr id="7" name="Tijdelijke aanduiding voor tekst 6">
            <a:extLst>
              <a:ext uri="{FF2B5EF4-FFF2-40B4-BE49-F238E27FC236}">
                <a16:creationId xmlns:a16="http://schemas.microsoft.com/office/drawing/2014/main" id="{A6961F5D-09AC-6EA3-8AD9-72E93168200B}"/>
              </a:ext>
            </a:extLst>
          </p:cNvPr>
          <p:cNvSpPr>
            <a:spLocks noGrp="1"/>
          </p:cNvSpPr>
          <p:nvPr>
            <p:ph type="body" idx="1"/>
          </p:nvPr>
        </p:nvSpPr>
        <p:spPr/>
        <p:txBody>
          <a:bodyPr/>
          <a:lstStyle/>
          <a:p>
            <a:r>
              <a:rPr lang="nl-NL" dirty="0">
                <a:solidFill>
                  <a:srgbClr val="92D050"/>
                </a:solidFill>
              </a:rPr>
              <a:t>GRONINGEN, FRIESLAND, TWENTE</a:t>
            </a:r>
          </a:p>
        </p:txBody>
      </p:sp>
      <p:sp>
        <p:nvSpPr>
          <p:cNvPr id="9" name="Tekstvak 8">
            <a:extLst>
              <a:ext uri="{FF2B5EF4-FFF2-40B4-BE49-F238E27FC236}">
                <a16:creationId xmlns:a16="http://schemas.microsoft.com/office/drawing/2014/main" id="{590B6B2F-3916-5F2A-5067-785254750FA6}"/>
              </a:ext>
            </a:extLst>
          </p:cNvPr>
          <p:cNvSpPr txBox="1"/>
          <p:nvPr/>
        </p:nvSpPr>
        <p:spPr>
          <a:xfrm>
            <a:off x="278020" y="5934670"/>
            <a:ext cx="8261823" cy="923330"/>
          </a:xfrm>
          <a:prstGeom prst="rect">
            <a:avLst/>
          </a:prstGeom>
          <a:noFill/>
        </p:spPr>
        <p:txBody>
          <a:bodyPr wrap="square" rtlCol="0">
            <a:spAutoFit/>
          </a:bodyPr>
          <a:lstStyle/>
          <a:p>
            <a:r>
              <a:rPr lang="nl-NL" dirty="0">
                <a:solidFill>
                  <a:schemeClr val="tx2"/>
                </a:solidFill>
              </a:rPr>
              <a:t>JUISTE ZORG OP DE JUISTE PLAATS : ZO MOGELIJK BUITEN HET ZIEKENHUIS</a:t>
            </a:r>
          </a:p>
          <a:p>
            <a:r>
              <a:rPr lang="nl-NL" dirty="0">
                <a:solidFill>
                  <a:schemeClr val="tx2"/>
                </a:solidFill>
              </a:rPr>
              <a:t>OPTIMALE FARMACOTHERAPIE</a:t>
            </a:r>
          </a:p>
          <a:p>
            <a:endParaRPr lang="nl-NL" dirty="0"/>
          </a:p>
        </p:txBody>
      </p:sp>
    </p:spTree>
    <p:extLst>
      <p:ext uri="{BB962C8B-B14F-4D97-AF65-F5344CB8AC3E}">
        <p14:creationId xmlns:p14="http://schemas.microsoft.com/office/powerpoint/2010/main" val="6725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2EC9707-953C-48B6-BE07-47897B949C2D}"/>
              </a:ext>
            </a:extLst>
          </p:cNvPr>
          <p:cNvPicPr>
            <a:picLocks noChangeAspect="1"/>
          </p:cNvPicPr>
          <p:nvPr/>
        </p:nvPicPr>
        <p:blipFill>
          <a:blip r:embed="rId3"/>
          <a:stretch>
            <a:fillRect/>
          </a:stretch>
        </p:blipFill>
        <p:spPr>
          <a:xfrm>
            <a:off x="4043174" y="0"/>
            <a:ext cx="3565538" cy="2032689"/>
          </a:xfrm>
          <a:prstGeom prst="rect">
            <a:avLst/>
          </a:prstGeom>
        </p:spPr>
      </p:pic>
      <p:sp>
        <p:nvSpPr>
          <p:cNvPr id="6" name="Titel 5">
            <a:extLst>
              <a:ext uri="{FF2B5EF4-FFF2-40B4-BE49-F238E27FC236}">
                <a16:creationId xmlns:a16="http://schemas.microsoft.com/office/drawing/2014/main" id="{2F6EEB17-A685-C50E-41A2-EC9BEC3EB17F}"/>
              </a:ext>
            </a:extLst>
          </p:cNvPr>
          <p:cNvSpPr>
            <a:spLocks noGrp="1"/>
          </p:cNvSpPr>
          <p:nvPr>
            <p:ph type="title"/>
          </p:nvPr>
        </p:nvSpPr>
        <p:spPr/>
        <p:txBody>
          <a:bodyPr/>
          <a:lstStyle/>
          <a:p>
            <a:r>
              <a:rPr lang="nl-NL" sz="2000" dirty="0"/>
              <a:t>Voorbeelden:</a:t>
            </a:r>
            <a:br>
              <a:rPr lang="nl-NL" sz="2000" dirty="0"/>
            </a:br>
            <a:r>
              <a:rPr lang="nl-NL" sz="2000" dirty="0"/>
              <a:t>open spreekuren</a:t>
            </a:r>
            <a:br>
              <a:rPr lang="nl-NL" sz="2000" dirty="0"/>
            </a:br>
            <a:r>
              <a:rPr lang="nl-NL" sz="2000" dirty="0"/>
              <a:t>meer tijd en aandacht</a:t>
            </a:r>
            <a:br>
              <a:rPr lang="nl-NL" sz="2000" dirty="0"/>
            </a:br>
            <a:r>
              <a:rPr lang="nl-NL" sz="2000" dirty="0" err="1"/>
              <a:t>patient</a:t>
            </a:r>
            <a:r>
              <a:rPr lang="nl-NL" sz="2000" dirty="0"/>
              <a:t> empowerment</a:t>
            </a:r>
          </a:p>
        </p:txBody>
      </p:sp>
      <p:sp>
        <p:nvSpPr>
          <p:cNvPr id="7" name="Tijdelijke aanduiding voor tekst 6">
            <a:extLst>
              <a:ext uri="{FF2B5EF4-FFF2-40B4-BE49-F238E27FC236}">
                <a16:creationId xmlns:a16="http://schemas.microsoft.com/office/drawing/2014/main" id="{A6961F5D-09AC-6EA3-8AD9-72E93168200B}"/>
              </a:ext>
            </a:extLst>
          </p:cNvPr>
          <p:cNvSpPr>
            <a:spLocks noGrp="1"/>
          </p:cNvSpPr>
          <p:nvPr>
            <p:ph type="body" idx="1"/>
          </p:nvPr>
        </p:nvSpPr>
        <p:spPr/>
        <p:txBody>
          <a:bodyPr/>
          <a:lstStyle/>
          <a:p>
            <a:r>
              <a:rPr lang="nl-NL" dirty="0">
                <a:solidFill>
                  <a:srgbClr val="92D050"/>
                </a:solidFill>
              </a:rPr>
              <a:t>GRONINGEN, FRIESLAND, TWENTE</a:t>
            </a:r>
          </a:p>
        </p:txBody>
      </p:sp>
      <p:sp>
        <p:nvSpPr>
          <p:cNvPr id="5" name="Tekstvak 4">
            <a:extLst>
              <a:ext uri="{FF2B5EF4-FFF2-40B4-BE49-F238E27FC236}">
                <a16:creationId xmlns:a16="http://schemas.microsoft.com/office/drawing/2014/main" id="{7FC3B669-B94C-9E4D-5EF5-760255C79579}"/>
              </a:ext>
            </a:extLst>
          </p:cNvPr>
          <p:cNvSpPr txBox="1"/>
          <p:nvPr/>
        </p:nvSpPr>
        <p:spPr>
          <a:xfrm>
            <a:off x="440872" y="5184973"/>
            <a:ext cx="5780314" cy="1477328"/>
          </a:xfrm>
          <a:prstGeom prst="rect">
            <a:avLst/>
          </a:prstGeom>
          <a:noFill/>
        </p:spPr>
        <p:txBody>
          <a:bodyPr wrap="square" rtlCol="0">
            <a:spAutoFit/>
          </a:bodyPr>
          <a:lstStyle/>
          <a:p>
            <a:r>
              <a:rPr lang="nl-NL" dirty="0">
                <a:solidFill>
                  <a:schemeClr val="tx2"/>
                </a:solidFill>
              </a:rPr>
              <a:t>VERBETERDE MOBILITEIT</a:t>
            </a:r>
          </a:p>
          <a:p>
            <a:r>
              <a:rPr lang="nl-NL" dirty="0">
                <a:solidFill>
                  <a:schemeClr val="tx2"/>
                </a:solidFill>
              </a:rPr>
              <a:t>COGNITIE LANGER INTACT</a:t>
            </a:r>
          </a:p>
          <a:p>
            <a:r>
              <a:rPr lang="nl-NL" dirty="0">
                <a:solidFill>
                  <a:schemeClr val="tx2"/>
                </a:solidFill>
              </a:rPr>
              <a:t>LANGER THUIS/ ONAFHANKELIJK</a:t>
            </a:r>
          </a:p>
          <a:p>
            <a:r>
              <a:rPr lang="nl-NL" dirty="0">
                <a:solidFill>
                  <a:schemeClr val="tx2"/>
                </a:solidFill>
              </a:rPr>
              <a:t>MINDER BEZOEK AAN DOKTERS</a:t>
            </a:r>
          </a:p>
          <a:p>
            <a:r>
              <a:rPr lang="nl-NL" dirty="0">
                <a:solidFill>
                  <a:schemeClr val="tx2"/>
                </a:solidFill>
              </a:rPr>
              <a:t>MINDER OPNAMES (VALLEN, INFECTIE, BIJWERKINGEN)</a:t>
            </a:r>
          </a:p>
        </p:txBody>
      </p:sp>
    </p:spTree>
    <p:extLst>
      <p:ext uri="{BB962C8B-B14F-4D97-AF65-F5344CB8AC3E}">
        <p14:creationId xmlns:p14="http://schemas.microsoft.com/office/powerpoint/2010/main" val="1328201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561272D-E6FC-3B3D-810E-94CB1A9E5060}"/>
              </a:ext>
            </a:extLst>
          </p:cNvPr>
          <p:cNvSpPr>
            <a:spLocks noGrp="1"/>
          </p:cNvSpPr>
          <p:nvPr>
            <p:ph type="title"/>
          </p:nvPr>
        </p:nvSpPr>
        <p:spPr/>
        <p:txBody>
          <a:bodyPr/>
          <a:lstStyle/>
          <a:p>
            <a:r>
              <a:rPr lang="nl-NL" dirty="0"/>
              <a:t>KOSTEN PARKINSONZORG</a:t>
            </a:r>
          </a:p>
        </p:txBody>
      </p:sp>
      <p:sp>
        <p:nvSpPr>
          <p:cNvPr id="5" name="Tijdelijke aanduiding voor inhoud 4">
            <a:extLst>
              <a:ext uri="{FF2B5EF4-FFF2-40B4-BE49-F238E27FC236}">
                <a16:creationId xmlns:a16="http://schemas.microsoft.com/office/drawing/2014/main" id="{BB5F8AB2-9EF7-38B1-9D28-BAAA1485D6FE}"/>
              </a:ext>
            </a:extLst>
          </p:cNvPr>
          <p:cNvSpPr>
            <a:spLocks noGrp="1"/>
          </p:cNvSpPr>
          <p:nvPr>
            <p:ph sz="half" idx="1"/>
          </p:nvPr>
        </p:nvSpPr>
        <p:spPr/>
        <p:txBody>
          <a:bodyPr>
            <a:normAutofit/>
          </a:bodyPr>
          <a:lstStyle/>
          <a:p>
            <a:r>
              <a:rPr lang="nl-NL" dirty="0"/>
              <a:t>70% BESTEED AAN OUDERENZORG/VERPLEEGHUIZEN</a:t>
            </a:r>
          </a:p>
          <a:p>
            <a:r>
              <a:rPr lang="nl-NL" dirty="0"/>
              <a:t>5% VAN ALLE PATIENTEN IN VERPLEEGHUIS HEEFT PARKINSON</a:t>
            </a:r>
          </a:p>
          <a:p>
            <a:pPr>
              <a:lnSpc>
                <a:spcPct val="100000"/>
              </a:lnSpc>
              <a:spcBef>
                <a:spcPts val="0"/>
              </a:spcBef>
              <a:spcAft>
                <a:spcPts val="0"/>
              </a:spcAft>
            </a:pPr>
            <a:r>
              <a:rPr lang="nl-NL" dirty="0"/>
              <a:t>2000 PATIENTEN </a:t>
            </a:r>
          </a:p>
          <a:p>
            <a:pPr marL="0" indent="0">
              <a:lnSpc>
                <a:spcPct val="100000"/>
              </a:lnSpc>
              <a:spcBef>
                <a:spcPts val="0"/>
              </a:spcBef>
              <a:spcAft>
                <a:spcPts val="0"/>
              </a:spcAft>
              <a:buNone/>
            </a:pPr>
            <a:r>
              <a:rPr lang="nl-NL" dirty="0"/>
              <a:t>~ 90.000 EURO/JAAR/PATIENT</a:t>
            </a:r>
          </a:p>
          <a:p>
            <a:pPr marL="0" indent="0">
              <a:lnSpc>
                <a:spcPct val="100000"/>
              </a:lnSpc>
              <a:spcBef>
                <a:spcPts val="0"/>
              </a:spcBef>
              <a:spcAft>
                <a:spcPts val="0"/>
              </a:spcAft>
              <a:buNone/>
            </a:pPr>
            <a:r>
              <a:rPr lang="nl-NL" dirty="0"/>
              <a:t>~ 180 MILJOEN PER JAAR</a:t>
            </a:r>
          </a:p>
          <a:p>
            <a:r>
              <a:rPr lang="nl-NL" dirty="0"/>
              <a:t>12% GENEES- EN HULPMIDDELEN</a:t>
            </a:r>
          </a:p>
          <a:p>
            <a:r>
              <a:rPr lang="nl-NL" dirty="0"/>
              <a:t>11% EERSTELIJNSZORG</a:t>
            </a:r>
          </a:p>
        </p:txBody>
      </p:sp>
      <p:pic>
        <p:nvPicPr>
          <p:cNvPr id="8" name="Tijdelijke aanduiding voor inhoud 7">
            <a:extLst>
              <a:ext uri="{FF2B5EF4-FFF2-40B4-BE49-F238E27FC236}">
                <a16:creationId xmlns:a16="http://schemas.microsoft.com/office/drawing/2014/main" id="{A40057FC-42DE-6145-8A03-C3F76F9BE3D9}"/>
              </a:ext>
            </a:extLst>
          </p:cNvPr>
          <p:cNvPicPr>
            <a:picLocks noGrp="1" noChangeAspect="1"/>
          </p:cNvPicPr>
          <p:nvPr>
            <p:ph sz="half" idx="2"/>
          </p:nvPr>
        </p:nvPicPr>
        <p:blipFill>
          <a:blip r:embed="rId2"/>
          <a:stretch>
            <a:fillRect/>
          </a:stretch>
        </p:blipFill>
        <p:spPr>
          <a:xfrm>
            <a:off x="6230938" y="2694260"/>
            <a:ext cx="4754562" cy="2841081"/>
          </a:xfrm>
        </p:spPr>
      </p:pic>
      <p:pic>
        <p:nvPicPr>
          <p:cNvPr id="9" name="Afbeelding 8">
            <a:extLst>
              <a:ext uri="{FF2B5EF4-FFF2-40B4-BE49-F238E27FC236}">
                <a16:creationId xmlns:a16="http://schemas.microsoft.com/office/drawing/2014/main" id="{7FE8B895-AC02-D4EA-3E6B-7F5A83695479}"/>
              </a:ext>
            </a:extLst>
          </p:cNvPr>
          <p:cNvPicPr>
            <a:picLocks noChangeAspect="1"/>
          </p:cNvPicPr>
          <p:nvPr/>
        </p:nvPicPr>
        <p:blipFill>
          <a:blip r:embed="rId3"/>
          <a:stretch>
            <a:fillRect/>
          </a:stretch>
        </p:blipFill>
        <p:spPr>
          <a:xfrm>
            <a:off x="9850706" y="765184"/>
            <a:ext cx="1304657" cy="743776"/>
          </a:xfrm>
          <a:prstGeom prst="rect">
            <a:avLst/>
          </a:prstGeom>
        </p:spPr>
      </p:pic>
    </p:spTree>
    <p:extLst>
      <p:ext uri="{BB962C8B-B14F-4D97-AF65-F5344CB8AC3E}">
        <p14:creationId xmlns:p14="http://schemas.microsoft.com/office/powerpoint/2010/main" val="280990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1CF113-15F7-DFAE-2EB0-6B59F1F0045B}"/>
              </a:ext>
            </a:extLst>
          </p:cNvPr>
          <p:cNvSpPr>
            <a:spLocks noGrp="1"/>
          </p:cNvSpPr>
          <p:nvPr>
            <p:ph type="title"/>
          </p:nvPr>
        </p:nvSpPr>
        <p:spPr>
          <a:xfrm>
            <a:off x="634277" y="284176"/>
            <a:ext cx="3670874" cy="1508760"/>
          </a:xfrm>
        </p:spPr>
        <p:txBody>
          <a:bodyPr vert="horz" lIns="91440" tIns="45720" rIns="91440" bIns="45720" rtlCol="0">
            <a:normAutofit/>
          </a:bodyPr>
          <a:lstStyle/>
          <a:p>
            <a:r>
              <a:rPr lang="en-US" sz="1900" dirty="0">
                <a:solidFill>
                  <a:srgbClr val="92D050"/>
                </a:solidFill>
              </a:rPr>
              <a:t>ZORG VOOR PARKINSON</a:t>
            </a:r>
            <a:br>
              <a:rPr lang="en-US" sz="1900" dirty="0">
                <a:solidFill>
                  <a:srgbClr val="92D050"/>
                </a:solidFill>
              </a:rPr>
            </a:br>
            <a:br>
              <a:rPr lang="en-US" sz="1900" dirty="0">
                <a:solidFill>
                  <a:srgbClr val="92D050"/>
                </a:solidFill>
              </a:rPr>
            </a:br>
            <a:r>
              <a:rPr lang="en-US" sz="1900" dirty="0">
                <a:solidFill>
                  <a:schemeClr val="tx2"/>
                </a:solidFill>
              </a:rPr>
              <a:t>REGIONALE SAMENWERKING </a:t>
            </a:r>
            <a:br>
              <a:rPr lang="en-US" sz="1900" dirty="0">
                <a:solidFill>
                  <a:schemeClr val="tx2"/>
                </a:solidFill>
              </a:rPr>
            </a:br>
            <a:r>
              <a:rPr lang="en-US" sz="1900" dirty="0">
                <a:solidFill>
                  <a:schemeClr val="tx2"/>
                </a:solidFill>
              </a:rPr>
              <a:t>MET FOCUS OP PERSOONSGERICHTE ZORG</a:t>
            </a:r>
          </a:p>
        </p:txBody>
      </p:sp>
      <p:sp>
        <p:nvSpPr>
          <p:cNvPr id="4" name="Tijdelijke aanduiding voor tekst 3">
            <a:extLst>
              <a:ext uri="{FF2B5EF4-FFF2-40B4-BE49-F238E27FC236}">
                <a16:creationId xmlns:a16="http://schemas.microsoft.com/office/drawing/2014/main" id="{AA9CDEBB-5650-EE2B-03B5-2AB63CCFCB42}"/>
              </a:ext>
            </a:extLst>
          </p:cNvPr>
          <p:cNvSpPr>
            <a:spLocks noGrp="1"/>
          </p:cNvSpPr>
          <p:nvPr>
            <p:ph idx="1"/>
          </p:nvPr>
        </p:nvSpPr>
        <p:spPr>
          <a:xfrm>
            <a:off x="634277" y="2011680"/>
            <a:ext cx="3676678" cy="4206240"/>
          </a:xfrm>
        </p:spPr>
        <p:txBody>
          <a:bodyPr vert="horz" lIns="91440" tIns="45720" rIns="91440" bIns="45720" rtlCol="0">
            <a:normAutofit/>
          </a:bodyPr>
          <a:lstStyle/>
          <a:p>
            <a:r>
              <a:rPr lang="en-US" sz="1700">
                <a:solidFill>
                  <a:schemeClr val="bg1"/>
                </a:solidFill>
              </a:rPr>
              <a:t>PARKINSONVERPLEEGKUNDIGEN</a:t>
            </a:r>
          </a:p>
          <a:p>
            <a:r>
              <a:rPr lang="en-US" sz="1700">
                <a:solidFill>
                  <a:schemeClr val="bg1"/>
                </a:solidFill>
              </a:rPr>
              <a:t>CARE-MANAGEMENT: PROACTIEVER, TIJDIG INTERVENIEREN </a:t>
            </a:r>
          </a:p>
          <a:p>
            <a:r>
              <a:rPr lang="en-US" sz="1700">
                <a:solidFill>
                  <a:schemeClr val="bg1"/>
                </a:solidFill>
              </a:rPr>
              <a:t>PATIENTEN ONDERSTEUNEN IN ZELFMANAGEMENT</a:t>
            </a:r>
          </a:p>
          <a:p>
            <a:r>
              <a:rPr lang="en-US" sz="1700">
                <a:solidFill>
                  <a:schemeClr val="bg1"/>
                </a:solidFill>
              </a:rPr>
              <a:t>ADEQUAAT INFORMATIEMATIERIAAL</a:t>
            </a:r>
          </a:p>
          <a:p>
            <a:r>
              <a:rPr lang="en-US" sz="1700">
                <a:solidFill>
                  <a:schemeClr val="bg1"/>
                </a:solidFill>
              </a:rPr>
              <a:t>ADVISERING EN ONDERSTEUNING AAN REGIONAAL WERKENDE COLLEGA’S  VANUIT EXPERTISECENTRUM</a:t>
            </a:r>
          </a:p>
          <a:p>
            <a:r>
              <a:rPr lang="en-US" sz="1700">
                <a:solidFill>
                  <a:schemeClr val="bg1"/>
                </a:solidFill>
              </a:rPr>
              <a:t>GEEN BETROKKENHEID VVT</a:t>
            </a:r>
            <a:endParaRPr lang="en-US" sz="1700" dirty="0">
              <a:solidFill>
                <a:schemeClr val="bg1"/>
              </a:solidFill>
            </a:endParaRP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9AD1A50B-E651-03A4-2EE8-3AFB43ABB77A}"/>
              </a:ext>
            </a:extLst>
          </p:cNvPr>
          <p:cNvPicPr>
            <a:picLocks noChangeAspect="1"/>
          </p:cNvPicPr>
          <p:nvPr/>
        </p:nvPicPr>
        <p:blipFill>
          <a:blip r:embed="rId3"/>
          <a:stretch>
            <a:fillRect/>
          </a:stretch>
        </p:blipFill>
        <p:spPr>
          <a:xfrm>
            <a:off x="6866029" y="598634"/>
            <a:ext cx="3006318" cy="5619286"/>
          </a:xfrm>
          <a:prstGeom prst="rect">
            <a:avLst/>
          </a:prstGeom>
        </p:spPr>
      </p:pic>
    </p:spTree>
    <p:extLst>
      <p:ext uri="{BB962C8B-B14F-4D97-AF65-F5344CB8AC3E}">
        <p14:creationId xmlns:p14="http://schemas.microsoft.com/office/powerpoint/2010/main" val="304642052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7E683E7-4C7E-4173-8597-B85892D01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9973DA-A6EE-4188-B927-0531F1B0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Tijdelijke aanduiding voor afbeelding 5" descr="Afbeelding met tekst, Lettertype, logo, Graphics&#10;&#10;Automatisch gegenereerde beschrijving">
            <a:extLst>
              <a:ext uri="{FF2B5EF4-FFF2-40B4-BE49-F238E27FC236}">
                <a16:creationId xmlns:a16="http://schemas.microsoft.com/office/drawing/2014/main" id="{88ABCB66-04EA-D2EF-D507-D014B6DA9C9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657" r="3590" b="2"/>
          <a:stretch/>
        </p:blipFill>
        <p:spPr>
          <a:xfrm>
            <a:off x="643467" y="1955770"/>
            <a:ext cx="5129516" cy="2972112"/>
          </a:xfrm>
          <a:prstGeom prst="rect">
            <a:avLst/>
          </a:prstGeom>
        </p:spPr>
      </p:pic>
      <p:pic>
        <p:nvPicPr>
          <p:cNvPr id="9" name="Afbeelding 8">
            <a:extLst>
              <a:ext uri="{FF2B5EF4-FFF2-40B4-BE49-F238E27FC236}">
                <a16:creationId xmlns:a16="http://schemas.microsoft.com/office/drawing/2014/main" id="{DEC6F562-17A2-F739-CB7B-FA20A5C958AD}"/>
              </a:ext>
            </a:extLst>
          </p:cNvPr>
          <p:cNvPicPr>
            <a:picLocks noChangeAspect="1"/>
          </p:cNvPicPr>
          <p:nvPr/>
        </p:nvPicPr>
        <p:blipFill rotWithShape="1">
          <a:blip r:embed="rId4"/>
          <a:srcRect l="50000" t="20233" r="17857" b="18229"/>
          <a:stretch/>
        </p:blipFill>
        <p:spPr>
          <a:xfrm>
            <a:off x="7271657" y="1409826"/>
            <a:ext cx="3918857" cy="4064000"/>
          </a:xfrm>
          <a:prstGeom prst="rect">
            <a:avLst/>
          </a:prstGeom>
        </p:spPr>
      </p:pic>
    </p:spTree>
    <p:extLst>
      <p:ext uri="{BB962C8B-B14F-4D97-AF65-F5344CB8AC3E}">
        <p14:creationId xmlns:p14="http://schemas.microsoft.com/office/powerpoint/2010/main" val="247033928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E26A20EE-091E-B5D8-4A9E-DF60D1EFB62A}"/>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sz="2000" dirty="0">
                <a:solidFill>
                  <a:schemeClr val="bg2"/>
                </a:solidFill>
              </a:rPr>
              <a:t>ZORGPADEN:</a:t>
            </a:r>
            <a:br>
              <a:rPr lang="en-US" sz="2000" dirty="0">
                <a:solidFill>
                  <a:schemeClr val="bg2"/>
                </a:solidFill>
              </a:rPr>
            </a:br>
            <a:r>
              <a:rPr lang="en-US" sz="2000" dirty="0">
                <a:solidFill>
                  <a:schemeClr val="bg2"/>
                </a:solidFill>
              </a:rPr>
              <a:t>GERIATRISCHE REVALIDATIE ZORG (</a:t>
            </a:r>
            <a:r>
              <a:rPr lang="en-US" sz="2000" dirty="0" err="1">
                <a:solidFill>
                  <a:schemeClr val="bg2"/>
                </a:solidFill>
              </a:rPr>
              <a:t>grz</a:t>
            </a:r>
            <a:r>
              <a:rPr lang="en-US" sz="2000" dirty="0">
                <a:solidFill>
                  <a:schemeClr val="bg2"/>
                </a:solidFill>
              </a:rPr>
              <a:t>)</a:t>
            </a:r>
            <a:br>
              <a:rPr lang="en-US" sz="2000" dirty="0">
                <a:solidFill>
                  <a:schemeClr val="bg2"/>
                </a:solidFill>
              </a:rPr>
            </a:br>
            <a:r>
              <a:rPr lang="en-US" sz="2000" dirty="0">
                <a:solidFill>
                  <a:schemeClr val="bg2"/>
                </a:solidFill>
              </a:rPr>
              <a:t>EERSTELIJNS VERBLIJF (</a:t>
            </a:r>
            <a:r>
              <a:rPr lang="en-US" sz="2000" dirty="0" err="1">
                <a:solidFill>
                  <a:schemeClr val="bg2"/>
                </a:solidFill>
              </a:rPr>
              <a:t>elv</a:t>
            </a:r>
            <a:r>
              <a:rPr lang="en-US" sz="2000" dirty="0">
                <a:solidFill>
                  <a:schemeClr val="bg2"/>
                </a:solidFill>
              </a:rPr>
              <a:t>)</a:t>
            </a:r>
            <a:br>
              <a:rPr lang="en-US" sz="2000" dirty="0">
                <a:solidFill>
                  <a:schemeClr val="bg2"/>
                </a:solidFill>
              </a:rPr>
            </a:br>
            <a:r>
              <a:rPr lang="en-US" sz="2000" dirty="0">
                <a:solidFill>
                  <a:schemeClr val="bg2"/>
                </a:solidFill>
              </a:rPr>
              <a:t>GENEESKUNDIGEN ZORG VOOR SPECIFIEKE PATIENTEN (GZSP)</a:t>
            </a:r>
          </a:p>
        </p:txBody>
      </p:sp>
      <p:pic>
        <p:nvPicPr>
          <p:cNvPr id="6" name="Tijdelijke aanduiding voor afbeelding 5">
            <a:extLst>
              <a:ext uri="{FF2B5EF4-FFF2-40B4-BE49-F238E27FC236}">
                <a16:creationId xmlns:a16="http://schemas.microsoft.com/office/drawing/2014/main" id="{7CF18ED2-73D6-1F5E-7572-B03C6C8C2A26}"/>
              </a:ext>
            </a:extLst>
          </p:cNvPr>
          <p:cNvPicPr>
            <a:picLocks noGrp="1" noChangeAspect="1"/>
          </p:cNvPicPr>
          <p:nvPr>
            <p:ph type="pic" idx="4294967295"/>
          </p:nvPr>
        </p:nvPicPr>
        <p:blipFill rotWithShape="1">
          <a:blip r:embed="rId3"/>
          <a:srcRect l="1675" r="1675" b="48399"/>
          <a:stretch/>
        </p:blipFill>
        <p:spPr>
          <a:xfrm>
            <a:off x="11083" y="-31046"/>
            <a:ext cx="12177869" cy="3688645"/>
          </a:xfrm>
          <a:prstGeom prst="rect">
            <a:avLst/>
          </a:prstGeom>
        </p:spPr>
      </p:pic>
      <p:pic>
        <p:nvPicPr>
          <p:cNvPr id="5" name="Afbeelding 4">
            <a:extLst>
              <a:ext uri="{FF2B5EF4-FFF2-40B4-BE49-F238E27FC236}">
                <a16:creationId xmlns:a16="http://schemas.microsoft.com/office/drawing/2014/main" id="{D7CA9429-2CE2-5E1C-73AB-6E0D0D635F32}"/>
              </a:ext>
            </a:extLst>
          </p:cNvPr>
          <p:cNvPicPr>
            <a:picLocks noChangeAspect="1"/>
          </p:cNvPicPr>
          <p:nvPr/>
        </p:nvPicPr>
        <p:blipFill rotWithShape="1">
          <a:blip r:embed="rId4"/>
          <a:srcRect l="-91" t="51727" r="91" b="-13135"/>
          <a:stretch/>
        </p:blipFill>
        <p:spPr>
          <a:xfrm>
            <a:off x="-114299" y="5486399"/>
            <a:ext cx="12303252" cy="2033547"/>
          </a:xfrm>
          <a:prstGeom prst="rect">
            <a:avLst/>
          </a:prstGeom>
        </p:spPr>
      </p:pic>
    </p:spTree>
    <p:extLst>
      <p:ext uri="{BB962C8B-B14F-4D97-AF65-F5344CB8AC3E}">
        <p14:creationId xmlns:p14="http://schemas.microsoft.com/office/powerpoint/2010/main" val="413313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E26A20EE-091E-B5D8-4A9E-DF60D1EFB62A}"/>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sz="2000" dirty="0">
                <a:solidFill>
                  <a:schemeClr val="bg2"/>
                </a:solidFill>
              </a:rPr>
              <a:t>De </a:t>
            </a:r>
            <a:r>
              <a:rPr lang="en-US" sz="2000" dirty="0" err="1">
                <a:solidFill>
                  <a:schemeClr val="bg2"/>
                </a:solidFill>
              </a:rPr>
              <a:t>patientreis</a:t>
            </a:r>
            <a:endParaRPr lang="en-US" sz="2000" dirty="0">
              <a:solidFill>
                <a:schemeClr val="bg2"/>
              </a:solidFill>
            </a:endParaRPr>
          </a:p>
        </p:txBody>
      </p:sp>
      <p:pic>
        <p:nvPicPr>
          <p:cNvPr id="7" name="Afbeelding 6">
            <a:extLst>
              <a:ext uri="{FF2B5EF4-FFF2-40B4-BE49-F238E27FC236}">
                <a16:creationId xmlns:a16="http://schemas.microsoft.com/office/drawing/2014/main" id="{868313C5-B4BA-0D5A-6836-1C2B416FE801}"/>
              </a:ext>
            </a:extLst>
          </p:cNvPr>
          <p:cNvPicPr>
            <a:picLocks noChangeAspect="1"/>
          </p:cNvPicPr>
          <p:nvPr/>
        </p:nvPicPr>
        <p:blipFill rotWithShape="1">
          <a:blip r:embed="rId3"/>
          <a:srcRect l="1291" t="15195" r="2439" b="8425"/>
          <a:stretch/>
        </p:blipFill>
        <p:spPr>
          <a:xfrm>
            <a:off x="0" y="185860"/>
            <a:ext cx="12192000" cy="5364511"/>
          </a:xfrm>
          <a:prstGeom prst="rect">
            <a:avLst/>
          </a:prstGeom>
        </p:spPr>
      </p:pic>
      <p:sp>
        <p:nvSpPr>
          <p:cNvPr id="8" name="Tekstvak 7">
            <a:extLst>
              <a:ext uri="{FF2B5EF4-FFF2-40B4-BE49-F238E27FC236}">
                <a16:creationId xmlns:a16="http://schemas.microsoft.com/office/drawing/2014/main" id="{28A5C387-2D5A-C07F-18B1-140F56FF8702}"/>
              </a:ext>
            </a:extLst>
          </p:cNvPr>
          <p:cNvSpPr txBox="1"/>
          <p:nvPr/>
        </p:nvSpPr>
        <p:spPr>
          <a:xfrm>
            <a:off x="5110843" y="5935794"/>
            <a:ext cx="3984171" cy="400110"/>
          </a:xfrm>
          <a:prstGeom prst="rect">
            <a:avLst/>
          </a:prstGeom>
          <a:noFill/>
        </p:spPr>
        <p:txBody>
          <a:bodyPr wrap="square" rtlCol="0">
            <a:spAutoFit/>
          </a:bodyPr>
          <a:lstStyle/>
          <a:p>
            <a:r>
              <a:rPr lang="nl-NL" sz="2000" dirty="0">
                <a:solidFill>
                  <a:schemeClr val="tx2"/>
                </a:solidFill>
              </a:rPr>
              <a:t>DE PATIENTREIS</a:t>
            </a:r>
          </a:p>
        </p:txBody>
      </p:sp>
    </p:spTree>
    <p:extLst>
      <p:ext uri="{BB962C8B-B14F-4D97-AF65-F5344CB8AC3E}">
        <p14:creationId xmlns:p14="http://schemas.microsoft.com/office/powerpoint/2010/main" val="104283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3FD8994-38E8-4E51-9444-3447A1719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71673FE-0587-4591-8D3B-D7F7345E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el 1">
            <a:extLst>
              <a:ext uri="{FF2B5EF4-FFF2-40B4-BE49-F238E27FC236}">
                <a16:creationId xmlns:a16="http://schemas.microsoft.com/office/drawing/2014/main" id="{DEFC9084-E71D-13C1-6C09-0BF0E4807B74}"/>
              </a:ext>
            </a:extLst>
          </p:cNvPr>
          <p:cNvSpPr>
            <a:spLocks noGrp="1"/>
          </p:cNvSpPr>
          <p:nvPr>
            <p:ph type="title"/>
          </p:nvPr>
        </p:nvSpPr>
        <p:spPr>
          <a:xfrm>
            <a:off x="6449961" y="284176"/>
            <a:ext cx="5094980" cy="1508760"/>
          </a:xfrm>
        </p:spPr>
        <p:txBody>
          <a:bodyPr vert="horz" lIns="91440" tIns="45720" rIns="91440" bIns="45720" rtlCol="0" anchor="ctr">
            <a:normAutofit fontScale="90000"/>
          </a:bodyPr>
          <a:lstStyle/>
          <a:p>
            <a:r>
              <a:rPr lang="en-US" sz="2500" spc="-50" dirty="0"/>
              <a:t>DOEL: </a:t>
            </a:r>
            <a:br>
              <a:rPr lang="en-US" sz="2500" spc="-50" dirty="0"/>
            </a:br>
            <a:br>
              <a:rPr lang="en-US" sz="2500" spc="-50" dirty="0"/>
            </a:br>
            <a:r>
              <a:rPr lang="en-US" sz="2500" spc="-50" dirty="0"/>
              <a:t>VERMINDEREN PRAKTIJKVARIATIE</a:t>
            </a:r>
            <a:br>
              <a:rPr lang="en-US" sz="2500" spc="-50" dirty="0"/>
            </a:br>
            <a:r>
              <a:rPr lang="en-US" sz="2500" spc="-50" dirty="0"/>
              <a:t>UITSTELLEN VERPLEEGHUISOPNAME</a:t>
            </a:r>
          </a:p>
        </p:txBody>
      </p:sp>
      <p:pic>
        <p:nvPicPr>
          <p:cNvPr id="6" name="Tijdelijke aanduiding voor afbeelding 5" descr="Afbeelding met tekst, schermopname, kaart, Lettertype&#10;&#10;Automatisch gegenereerde beschrijving">
            <a:extLst>
              <a:ext uri="{FF2B5EF4-FFF2-40B4-BE49-F238E27FC236}">
                <a16:creationId xmlns:a16="http://schemas.microsoft.com/office/drawing/2014/main" id="{0F445550-F48E-A15C-8E13-EC4597395E2C}"/>
              </a:ext>
            </a:extLst>
          </p:cNvPr>
          <p:cNvPicPr>
            <a:picLocks noGrp="1" noChangeAspect="1"/>
          </p:cNvPicPr>
          <p:nvPr>
            <p:ph type="pic" idx="1"/>
          </p:nvPr>
        </p:nvPicPr>
        <p:blipFill rotWithShape="1">
          <a:blip r:embed="rId3"/>
          <a:srcRect r="1" b="18162"/>
          <a:stretch/>
        </p:blipFill>
        <p:spPr>
          <a:xfrm>
            <a:off x="634275" y="598634"/>
            <a:ext cx="4851141" cy="5619286"/>
          </a:xfrm>
          <a:prstGeom prst="rect">
            <a:avLst/>
          </a:prstGeom>
        </p:spPr>
      </p:pic>
      <p:sp>
        <p:nvSpPr>
          <p:cNvPr id="4" name="Tijdelijke aanduiding voor tekst 3">
            <a:extLst>
              <a:ext uri="{FF2B5EF4-FFF2-40B4-BE49-F238E27FC236}">
                <a16:creationId xmlns:a16="http://schemas.microsoft.com/office/drawing/2014/main" id="{AF355614-1FB5-C638-8095-A4B5023CF0FA}"/>
              </a:ext>
            </a:extLst>
          </p:cNvPr>
          <p:cNvSpPr>
            <a:spLocks noGrp="1"/>
          </p:cNvSpPr>
          <p:nvPr>
            <p:ph type="body" sz="half" idx="2"/>
          </p:nvPr>
        </p:nvSpPr>
        <p:spPr>
          <a:xfrm>
            <a:off x="6454363" y="2011680"/>
            <a:ext cx="5090578" cy="4206240"/>
          </a:xfrm>
        </p:spPr>
        <p:txBody>
          <a:bodyPr vert="horz" lIns="91440" tIns="45720" rIns="91440" bIns="45720" rtlCol="0">
            <a:normAutofit/>
          </a:bodyPr>
          <a:lstStyle/>
          <a:p>
            <a:pPr marL="342900" indent="-182880">
              <a:lnSpc>
                <a:spcPct val="90000"/>
              </a:lnSpc>
              <a:buFont typeface="Wingdings" pitchFamily="2" charset="2"/>
              <a:buChar char=""/>
            </a:pPr>
            <a:r>
              <a:rPr lang="en-US" dirty="0"/>
              <a:t>NATIONEEL NETWERK VAN ZORGAANBIEDERS IN HERSTELGERICHTE ZORG VOOR PARKINSON</a:t>
            </a:r>
          </a:p>
          <a:p>
            <a:pPr marL="342900" indent="-182880">
              <a:lnSpc>
                <a:spcPct val="90000"/>
              </a:lnSpc>
              <a:buFont typeface="Wingdings" pitchFamily="2" charset="2"/>
              <a:buChar char=""/>
            </a:pPr>
            <a:r>
              <a:rPr lang="en-US" dirty="0"/>
              <a:t>STANDAARD VOOR PARKINSON-SPECIFIEK ZORGAANBOD IN GRZ, ELV EN GZSP</a:t>
            </a:r>
          </a:p>
          <a:p>
            <a:pPr marL="342900" indent="-182880">
              <a:lnSpc>
                <a:spcPct val="90000"/>
              </a:lnSpc>
              <a:buFont typeface="Wingdings" pitchFamily="2" charset="2"/>
              <a:buChar char=""/>
            </a:pPr>
            <a:r>
              <a:rPr lang="en-US" dirty="0"/>
              <a:t>IMPLEMENTATIE EN EVALUATIE</a:t>
            </a:r>
          </a:p>
          <a:p>
            <a:pPr marL="342900" indent="-182880">
              <a:lnSpc>
                <a:spcPct val="90000"/>
              </a:lnSpc>
              <a:buFont typeface="Wingdings" pitchFamily="2" charset="2"/>
              <a:buChar char=""/>
            </a:pPr>
            <a:r>
              <a:rPr lang="en-US" dirty="0"/>
              <a:t>OVERDRAGEN VAN BEST PRACTICES NAAR ANDERE DOELGROEPEN</a:t>
            </a:r>
          </a:p>
          <a:p>
            <a:pPr indent="-182880">
              <a:lnSpc>
                <a:spcPct val="90000"/>
              </a:lnSpc>
              <a:buFont typeface="Wingdings" pitchFamily="2" charset="2"/>
              <a:buChar char=""/>
            </a:pPr>
            <a:endParaRPr lang="en-US" dirty="0"/>
          </a:p>
        </p:txBody>
      </p:sp>
    </p:spTree>
    <p:extLst>
      <p:ext uri="{BB962C8B-B14F-4D97-AF65-F5344CB8AC3E}">
        <p14:creationId xmlns:p14="http://schemas.microsoft.com/office/powerpoint/2010/main" val="107184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7EF76-C04C-4BCE-927F-BDF95D66EFDE}"/>
              </a:ext>
            </a:extLst>
          </p:cNvPr>
          <p:cNvSpPr>
            <a:spLocks noGrp="1"/>
          </p:cNvSpPr>
          <p:nvPr>
            <p:ph type="ctrTitle"/>
          </p:nvPr>
        </p:nvSpPr>
        <p:spPr/>
        <p:txBody>
          <a:bodyPr/>
          <a:lstStyle/>
          <a:p>
            <a:r>
              <a:rPr lang="nl-NL" dirty="0" err="1"/>
              <a:t>disclosure</a:t>
            </a:r>
            <a:endParaRPr lang="nl-NL" dirty="0"/>
          </a:p>
        </p:txBody>
      </p:sp>
      <p:sp>
        <p:nvSpPr>
          <p:cNvPr id="4" name="Ondertitel 3">
            <a:extLst>
              <a:ext uri="{FF2B5EF4-FFF2-40B4-BE49-F238E27FC236}">
                <a16:creationId xmlns:a16="http://schemas.microsoft.com/office/drawing/2014/main" id="{52D60CBB-6150-8A4D-042E-E3F601134072}"/>
              </a:ext>
            </a:extLst>
          </p:cNvPr>
          <p:cNvSpPr>
            <a:spLocks noGrp="1"/>
          </p:cNvSpPr>
          <p:nvPr>
            <p:ph type="subTitle" idx="1"/>
          </p:nvPr>
        </p:nvSpPr>
        <p:spPr/>
        <p:txBody>
          <a:bodyPr/>
          <a:lstStyle/>
          <a:p>
            <a:r>
              <a:rPr lang="nl-NL" dirty="0"/>
              <a:t>GEEN (POTENTIELE) BELANGENVERSTRENGELING</a:t>
            </a:r>
          </a:p>
        </p:txBody>
      </p:sp>
    </p:spTree>
    <p:extLst>
      <p:ext uri="{BB962C8B-B14F-4D97-AF65-F5344CB8AC3E}">
        <p14:creationId xmlns:p14="http://schemas.microsoft.com/office/powerpoint/2010/main" val="56322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65417-C2F4-1883-95A2-C87FFCDA4117}"/>
              </a:ext>
            </a:extLst>
          </p:cNvPr>
          <p:cNvSpPr>
            <a:spLocks noGrp="1"/>
          </p:cNvSpPr>
          <p:nvPr>
            <p:ph type="title"/>
          </p:nvPr>
        </p:nvSpPr>
        <p:spPr>
          <a:xfrm>
            <a:off x="838198" y="3463513"/>
            <a:ext cx="10515600" cy="1676400"/>
          </a:xfrm>
        </p:spPr>
        <p:txBody>
          <a:bodyPr>
            <a:normAutofit/>
          </a:bodyPr>
          <a:lstStyle/>
          <a:p>
            <a:r>
              <a:rPr lang="nl-NL" sz="2400" dirty="0">
                <a:solidFill>
                  <a:srgbClr val="92D050"/>
                </a:solidFill>
              </a:rPr>
              <a:t>Punt voor Parkinson - </a:t>
            </a:r>
            <a:r>
              <a:rPr lang="nl-NL" sz="2400" dirty="0" err="1">
                <a:solidFill>
                  <a:srgbClr val="92D050"/>
                </a:solidFill>
              </a:rPr>
              <a:t>utrecht</a:t>
            </a:r>
            <a:endParaRPr lang="nl-NL" sz="2400" dirty="0">
              <a:solidFill>
                <a:srgbClr val="92D050"/>
              </a:solidFill>
            </a:endParaRPr>
          </a:p>
        </p:txBody>
      </p:sp>
      <p:pic>
        <p:nvPicPr>
          <p:cNvPr id="2050" name="Picture 2">
            <a:extLst>
              <a:ext uri="{FF2B5EF4-FFF2-40B4-BE49-F238E27FC236}">
                <a16:creationId xmlns:a16="http://schemas.microsoft.com/office/drawing/2014/main" id="{5D687134-DB80-AC2E-0A41-508E460E4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183" y="2441256"/>
            <a:ext cx="2190750" cy="866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5F67CC1-03AC-6D84-0FBB-8D1EAB4E5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973" y="2712718"/>
            <a:ext cx="210502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6E00482-B74B-6BCB-D8F7-D8C9835D6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5462" y="2412681"/>
            <a:ext cx="10953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56D64E6-68FB-D082-6DFC-BA261EEE7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3842" y="2712718"/>
            <a:ext cx="20859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822EF5E-19AB-4C6A-13E4-38C455B916D6}"/>
              </a:ext>
            </a:extLst>
          </p:cNvPr>
          <p:cNvPicPr>
            <a:picLocks noChangeAspect="1"/>
          </p:cNvPicPr>
          <p:nvPr/>
        </p:nvPicPr>
        <p:blipFill>
          <a:blip r:embed="rId7"/>
          <a:stretch>
            <a:fillRect/>
          </a:stretch>
        </p:blipFill>
        <p:spPr>
          <a:xfrm>
            <a:off x="4312764" y="0"/>
            <a:ext cx="3566469" cy="2030144"/>
          </a:xfrm>
          <a:prstGeom prst="rect">
            <a:avLst/>
          </a:prstGeom>
        </p:spPr>
      </p:pic>
    </p:spTree>
    <p:extLst>
      <p:ext uri="{BB962C8B-B14F-4D97-AF65-F5344CB8AC3E}">
        <p14:creationId xmlns:p14="http://schemas.microsoft.com/office/powerpoint/2010/main" val="428641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CEE5E-81CF-56F9-779F-3DD539C39627}"/>
              </a:ext>
            </a:extLst>
          </p:cNvPr>
          <p:cNvSpPr>
            <a:spLocks noGrp="1"/>
          </p:cNvSpPr>
          <p:nvPr>
            <p:ph type="title"/>
          </p:nvPr>
        </p:nvSpPr>
        <p:spPr>
          <a:xfrm>
            <a:off x="1188720" y="263526"/>
            <a:ext cx="10058400" cy="1450757"/>
          </a:xfrm>
        </p:spPr>
        <p:txBody>
          <a:bodyPr/>
          <a:lstStyle/>
          <a:p>
            <a:r>
              <a:rPr lang="nl-NL" dirty="0"/>
              <a:t>MEDICATIE KEUZE COMPLEX? JA…</a:t>
            </a:r>
          </a:p>
        </p:txBody>
      </p:sp>
      <p:sp>
        <p:nvSpPr>
          <p:cNvPr id="5" name="Tekstvak 4">
            <a:extLst>
              <a:ext uri="{FF2B5EF4-FFF2-40B4-BE49-F238E27FC236}">
                <a16:creationId xmlns:a16="http://schemas.microsoft.com/office/drawing/2014/main" id="{280E6422-EF65-7DC1-9733-25183B27A1B6}"/>
              </a:ext>
            </a:extLst>
          </p:cNvPr>
          <p:cNvSpPr txBox="1"/>
          <p:nvPr/>
        </p:nvSpPr>
        <p:spPr>
          <a:xfrm rot="657059">
            <a:off x="384448" y="5594498"/>
            <a:ext cx="4147457"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AANGETOONDE EFFECTIVITEIT</a:t>
            </a:r>
          </a:p>
        </p:txBody>
      </p:sp>
      <p:sp>
        <p:nvSpPr>
          <p:cNvPr id="6" name="Tekstvak 5">
            <a:extLst>
              <a:ext uri="{FF2B5EF4-FFF2-40B4-BE49-F238E27FC236}">
                <a16:creationId xmlns:a16="http://schemas.microsoft.com/office/drawing/2014/main" id="{02E175F1-BEF9-C80B-F06C-BD8262B30C62}"/>
              </a:ext>
            </a:extLst>
          </p:cNvPr>
          <p:cNvSpPr txBox="1"/>
          <p:nvPr/>
        </p:nvSpPr>
        <p:spPr>
          <a:xfrm rot="21069566">
            <a:off x="7402986" y="5718468"/>
            <a:ext cx="2661557"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KLINISCHE FACTOREN</a:t>
            </a:r>
          </a:p>
        </p:txBody>
      </p:sp>
      <p:sp>
        <p:nvSpPr>
          <p:cNvPr id="7" name="Tekstvak 6">
            <a:extLst>
              <a:ext uri="{FF2B5EF4-FFF2-40B4-BE49-F238E27FC236}">
                <a16:creationId xmlns:a16="http://schemas.microsoft.com/office/drawing/2014/main" id="{0A39BB72-A661-4778-8DC7-3BBFCD722227}"/>
              </a:ext>
            </a:extLst>
          </p:cNvPr>
          <p:cNvSpPr txBox="1"/>
          <p:nvPr/>
        </p:nvSpPr>
        <p:spPr>
          <a:xfrm>
            <a:off x="1932211" y="5122435"/>
            <a:ext cx="2880786"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BIJWERKINGENPROFIEL</a:t>
            </a:r>
          </a:p>
        </p:txBody>
      </p:sp>
      <p:sp>
        <p:nvSpPr>
          <p:cNvPr id="8" name="Tekstvak 7">
            <a:extLst>
              <a:ext uri="{FF2B5EF4-FFF2-40B4-BE49-F238E27FC236}">
                <a16:creationId xmlns:a16="http://schemas.microsoft.com/office/drawing/2014/main" id="{B45E0A47-3021-C0A7-7C72-FFB2539A5A73}"/>
              </a:ext>
            </a:extLst>
          </p:cNvPr>
          <p:cNvSpPr txBox="1"/>
          <p:nvPr/>
        </p:nvSpPr>
        <p:spPr>
          <a:xfrm>
            <a:off x="8425543" y="4568860"/>
            <a:ext cx="2449285"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LEEFSTIJL FACTOREN</a:t>
            </a:r>
          </a:p>
        </p:txBody>
      </p:sp>
      <p:sp>
        <p:nvSpPr>
          <p:cNvPr id="9" name="Tekstvak 8">
            <a:extLst>
              <a:ext uri="{FF2B5EF4-FFF2-40B4-BE49-F238E27FC236}">
                <a16:creationId xmlns:a16="http://schemas.microsoft.com/office/drawing/2014/main" id="{D88EF269-16B5-FAEA-83BA-A30363DBCFF0}"/>
              </a:ext>
            </a:extLst>
          </p:cNvPr>
          <p:cNvSpPr txBox="1"/>
          <p:nvPr/>
        </p:nvSpPr>
        <p:spPr>
          <a:xfrm rot="5065397">
            <a:off x="5809876" y="5847958"/>
            <a:ext cx="3265715" cy="646331"/>
          </a:xfrm>
          <a:prstGeom prst="rect">
            <a:avLst/>
          </a:prstGeom>
          <a:noFill/>
        </p:spPr>
        <p:txBody>
          <a:bodyPr wrap="square" rtlCol="0">
            <a:spAutoFit/>
          </a:bodyPr>
          <a:lstStyle/>
          <a:p>
            <a:r>
              <a:rPr lang="nl-NL" dirty="0">
                <a:latin typeface="Agency FB" panose="020B0503020202020204" pitchFamily="34" charset="0"/>
                <a:cs typeface="Aharoni" panose="020F0502020204030204" pitchFamily="2" charset="-79"/>
              </a:rPr>
              <a:t>FUNCTIE</a:t>
            </a:r>
          </a:p>
          <a:p>
            <a:r>
              <a:rPr lang="nl-NL" dirty="0">
                <a:latin typeface="Agency FB" panose="020B0503020202020204" pitchFamily="34" charset="0"/>
                <a:cs typeface="Aharoni" panose="020F0502020204030204" pitchFamily="2" charset="-79"/>
              </a:rPr>
              <a:t>BEPERKINGEN</a:t>
            </a:r>
          </a:p>
        </p:txBody>
      </p:sp>
      <p:sp>
        <p:nvSpPr>
          <p:cNvPr id="10" name="Tekstvak 9">
            <a:extLst>
              <a:ext uri="{FF2B5EF4-FFF2-40B4-BE49-F238E27FC236}">
                <a16:creationId xmlns:a16="http://schemas.microsoft.com/office/drawing/2014/main" id="{0C988100-B0C2-6BFD-80B0-B4A702836173}"/>
              </a:ext>
            </a:extLst>
          </p:cNvPr>
          <p:cNvSpPr txBox="1"/>
          <p:nvPr/>
        </p:nvSpPr>
        <p:spPr>
          <a:xfrm>
            <a:off x="490538" y="5947243"/>
            <a:ext cx="1763485" cy="646331"/>
          </a:xfrm>
          <a:prstGeom prst="rect">
            <a:avLst/>
          </a:prstGeom>
          <a:noFill/>
        </p:spPr>
        <p:txBody>
          <a:bodyPr wrap="square" rtlCol="0">
            <a:spAutoFit/>
          </a:bodyPr>
          <a:lstStyle/>
          <a:p>
            <a:r>
              <a:rPr lang="nl-NL" dirty="0"/>
              <a:t>DAGELIJKSE ACTIVITEITEN</a:t>
            </a:r>
          </a:p>
        </p:txBody>
      </p:sp>
      <p:sp>
        <p:nvSpPr>
          <p:cNvPr id="11" name="Tekstvak 10">
            <a:extLst>
              <a:ext uri="{FF2B5EF4-FFF2-40B4-BE49-F238E27FC236}">
                <a16:creationId xmlns:a16="http://schemas.microsoft.com/office/drawing/2014/main" id="{43709742-E7E3-3F23-AAA8-317848A44FB8}"/>
              </a:ext>
            </a:extLst>
          </p:cNvPr>
          <p:cNvSpPr txBox="1"/>
          <p:nvPr/>
        </p:nvSpPr>
        <p:spPr>
          <a:xfrm>
            <a:off x="9650186" y="5028026"/>
            <a:ext cx="2519500" cy="369332"/>
          </a:xfrm>
          <a:prstGeom prst="rect">
            <a:avLst/>
          </a:prstGeom>
          <a:noFill/>
        </p:spPr>
        <p:txBody>
          <a:bodyPr wrap="square" rtlCol="0">
            <a:spAutoFit/>
          </a:bodyPr>
          <a:lstStyle/>
          <a:p>
            <a:r>
              <a:rPr lang="nl-NL" dirty="0"/>
              <a:t>LEVENSVERWACHTING</a:t>
            </a:r>
          </a:p>
        </p:txBody>
      </p:sp>
      <p:sp>
        <p:nvSpPr>
          <p:cNvPr id="12" name="Tekstvak 11">
            <a:extLst>
              <a:ext uri="{FF2B5EF4-FFF2-40B4-BE49-F238E27FC236}">
                <a16:creationId xmlns:a16="http://schemas.microsoft.com/office/drawing/2014/main" id="{1BD5E72C-1C7D-F9C3-D279-B9723F0AE3C0}"/>
              </a:ext>
            </a:extLst>
          </p:cNvPr>
          <p:cNvSpPr txBox="1"/>
          <p:nvPr/>
        </p:nvSpPr>
        <p:spPr>
          <a:xfrm rot="17393651">
            <a:off x="5600295" y="5742209"/>
            <a:ext cx="1698171"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LEEFTIJD</a:t>
            </a:r>
          </a:p>
        </p:txBody>
      </p:sp>
      <p:sp>
        <p:nvSpPr>
          <p:cNvPr id="13" name="Tekstvak 12">
            <a:extLst>
              <a:ext uri="{FF2B5EF4-FFF2-40B4-BE49-F238E27FC236}">
                <a16:creationId xmlns:a16="http://schemas.microsoft.com/office/drawing/2014/main" id="{954C4E13-7E95-E517-CE59-F798257944C7}"/>
              </a:ext>
            </a:extLst>
          </p:cNvPr>
          <p:cNvSpPr txBox="1"/>
          <p:nvPr/>
        </p:nvSpPr>
        <p:spPr>
          <a:xfrm>
            <a:off x="7542132" y="6357112"/>
            <a:ext cx="2759528"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GEBRUIKERSGEMAK</a:t>
            </a:r>
          </a:p>
        </p:txBody>
      </p:sp>
      <p:sp>
        <p:nvSpPr>
          <p:cNvPr id="14" name="Tekstvak 13">
            <a:extLst>
              <a:ext uri="{FF2B5EF4-FFF2-40B4-BE49-F238E27FC236}">
                <a16:creationId xmlns:a16="http://schemas.microsoft.com/office/drawing/2014/main" id="{E144A217-67B6-502D-7B3A-CE35EC37BB31}"/>
              </a:ext>
            </a:extLst>
          </p:cNvPr>
          <p:cNvSpPr txBox="1"/>
          <p:nvPr/>
        </p:nvSpPr>
        <p:spPr>
          <a:xfrm rot="1203154">
            <a:off x="7650713" y="5104602"/>
            <a:ext cx="2922816" cy="369332"/>
          </a:xfrm>
          <a:prstGeom prst="rect">
            <a:avLst/>
          </a:prstGeom>
          <a:noFill/>
        </p:spPr>
        <p:txBody>
          <a:bodyPr wrap="square" rtlCol="0">
            <a:spAutoFit/>
          </a:bodyPr>
          <a:lstStyle/>
          <a:p>
            <a:r>
              <a:rPr lang="nl-NL" dirty="0">
                <a:latin typeface="Agency FB" panose="020B0503020202020204" pitchFamily="34" charset="0"/>
              </a:rPr>
              <a:t>DOSERINGSFREQUENTIE</a:t>
            </a:r>
          </a:p>
        </p:txBody>
      </p:sp>
      <p:sp>
        <p:nvSpPr>
          <p:cNvPr id="15" name="Tekstvak 14">
            <a:extLst>
              <a:ext uri="{FF2B5EF4-FFF2-40B4-BE49-F238E27FC236}">
                <a16:creationId xmlns:a16="http://schemas.microsoft.com/office/drawing/2014/main" id="{EB95A0F4-8D88-DFAB-F08E-ADCDDF395776}"/>
              </a:ext>
            </a:extLst>
          </p:cNvPr>
          <p:cNvSpPr txBox="1"/>
          <p:nvPr/>
        </p:nvSpPr>
        <p:spPr>
          <a:xfrm>
            <a:off x="5042261" y="5095511"/>
            <a:ext cx="3110052" cy="369332"/>
          </a:xfrm>
          <a:prstGeom prst="rect">
            <a:avLst/>
          </a:prstGeom>
          <a:noFill/>
        </p:spPr>
        <p:txBody>
          <a:bodyPr wrap="square" rtlCol="0">
            <a:spAutoFit/>
          </a:bodyPr>
          <a:lstStyle/>
          <a:p>
            <a:r>
              <a:rPr lang="nl-NL" dirty="0">
                <a:latin typeface="Arial Nova Light" panose="020F0502020204030204" pitchFamily="34" charset="0"/>
              </a:rPr>
              <a:t>COMORBIDITEIT</a:t>
            </a:r>
          </a:p>
        </p:txBody>
      </p:sp>
      <p:sp>
        <p:nvSpPr>
          <p:cNvPr id="16" name="Tekstvak 15">
            <a:extLst>
              <a:ext uri="{FF2B5EF4-FFF2-40B4-BE49-F238E27FC236}">
                <a16:creationId xmlns:a16="http://schemas.microsoft.com/office/drawing/2014/main" id="{62BD06F4-A8C5-21E2-1254-B0C82913D8C4}"/>
              </a:ext>
            </a:extLst>
          </p:cNvPr>
          <p:cNvSpPr txBox="1"/>
          <p:nvPr/>
        </p:nvSpPr>
        <p:spPr>
          <a:xfrm>
            <a:off x="2663150" y="6171123"/>
            <a:ext cx="3432849" cy="369332"/>
          </a:xfrm>
          <a:prstGeom prst="rect">
            <a:avLst/>
          </a:prstGeom>
          <a:noFill/>
        </p:spPr>
        <p:txBody>
          <a:bodyPr wrap="square" rtlCol="0">
            <a:spAutoFit/>
          </a:bodyPr>
          <a:lstStyle/>
          <a:p>
            <a:r>
              <a:rPr lang="nl-NL" dirty="0"/>
              <a:t>VOORKEUR VAN DE PATIENT</a:t>
            </a:r>
          </a:p>
        </p:txBody>
      </p:sp>
      <p:sp>
        <p:nvSpPr>
          <p:cNvPr id="17" name="Tekstvak 16">
            <a:extLst>
              <a:ext uri="{FF2B5EF4-FFF2-40B4-BE49-F238E27FC236}">
                <a16:creationId xmlns:a16="http://schemas.microsoft.com/office/drawing/2014/main" id="{756EC6DF-4729-CE40-0EF5-3CEEEC9F1BDE}"/>
              </a:ext>
            </a:extLst>
          </p:cNvPr>
          <p:cNvSpPr txBox="1"/>
          <p:nvPr/>
        </p:nvSpPr>
        <p:spPr>
          <a:xfrm>
            <a:off x="2030181" y="4633846"/>
            <a:ext cx="5475514" cy="369332"/>
          </a:xfrm>
          <a:prstGeom prst="rect">
            <a:avLst/>
          </a:prstGeom>
          <a:noFill/>
        </p:spPr>
        <p:txBody>
          <a:bodyPr wrap="square" rtlCol="0">
            <a:spAutoFit/>
          </a:bodyPr>
          <a:lstStyle/>
          <a:p>
            <a:r>
              <a:rPr lang="nl-NL" dirty="0">
                <a:latin typeface="Agency FB" panose="020B0503020202020204" pitchFamily="34" charset="0"/>
              </a:rPr>
              <a:t>ERVARING VAN DE BEHANDELEND SPECIALIST</a:t>
            </a:r>
          </a:p>
        </p:txBody>
      </p:sp>
      <p:sp>
        <p:nvSpPr>
          <p:cNvPr id="20" name="Tekstvak 19">
            <a:extLst>
              <a:ext uri="{FF2B5EF4-FFF2-40B4-BE49-F238E27FC236}">
                <a16:creationId xmlns:a16="http://schemas.microsoft.com/office/drawing/2014/main" id="{D189E069-E2AF-5B10-7D58-B03EFDB846E1}"/>
              </a:ext>
            </a:extLst>
          </p:cNvPr>
          <p:cNvSpPr txBox="1"/>
          <p:nvPr/>
        </p:nvSpPr>
        <p:spPr>
          <a:xfrm rot="20484153">
            <a:off x="9843206" y="5718469"/>
            <a:ext cx="1864378"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GASTROPARESE</a:t>
            </a:r>
          </a:p>
        </p:txBody>
      </p:sp>
      <p:sp>
        <p:nvSpPr>
          <p:cNvPr id="21" name="Tekstvak 20">
            <a:extLst>
              <a:ext uri="{FF2B5EF4-FFF2-40B4-BE49-F238E27FC236}">
                <a16:creationId xmlns:a16="http://schemas.microsoft.com/office/drawing/2014/main" id="{CA01733D-B4F1-6B5D-C57D-FD1BE1CE57B7}"/>
              </a:ext>
            </a:extLst>
          </p:cNvPr>
          <p:cNvSpPr txBox="1"/>
          <p:nvPr/>
        </p:nvSpPr>
        <p:spPr>
          <a:xfrm>
            <a:off x="3427538" y="3574455"/>
            <a:ext cx="7347857" cy="584775"/>
          </a:xfrm>
          <a:prstGeom prst="rect">
            <a:avLst/>
          </a:prstGeom>
          <a:noFill/>
        </p:spPr>
        <p:txBody>
          <a:bodyPr wrap="square" rtlCol="0">
            <a:spAutoFit/>
          </a:bodyPr>
          <a:lstStyle/>
          <a:p>
            <a:r>
              <a:rPr lang="nl-NL" sz="3200" dirty="0">
                <a:solidFill>
                  <a:srgbClr val="92D050"/>
                </a:solidFill>
              </a:rPr>
              <a:t>WAT BEPAALT DE KEUZE?</a:t>
            </a:r>
          </a:p>
        </p:txBody>
      </p:sp>
    </p:spTree>
    <p:extLst>
      <p:ext uri="{BB962C8B-B14F-4D97-AF65-F5344CB8AC3E}">
        <p14:creationId xmlns:p14="http://schemas.microsoft.com/office/powerpoint/2010/main" val="122875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CEE5E-81CF-56F9-779F-3DD539C39627}"/>
              </a:ext>
            </a:extLst>
          </p:cNvPr>
          <p:cNvSpPr>
            <a:spLocks noGrp="1"/>
          </p:cNvSpPr>
          <p:nvPr>
            <p:ph type="title"/>
          </p:nvPr>
        </p:nvSpPr>
        <p:spPr>
          <a:xfrm>
            <a:off x="1188720" y="263526"/>
            <a:ext cx="10058400" cy="1450757"/>
          </a:xfrm>
        </p:spPr>
        <p:txBody>
          <a:bodyPr/>
          <a:lstStyle/>
          <a:p>
            <a:r>
              <a:rPr lang="nl-NL" dirty="0"/>
              <a:t>MEDICATIE KEUZE COMPLEX? JA…</a:t>
            </a:r>
          </a:p>
        </p:txBody>
      </p:sp>
      <p:sp>
        <p:nvSpPr>
          <p:cNvPr id="5" name="Tekstvak 4">
            <a:extLst>
              <a:ext uri="{FF2B5EF4-FFF2-40B4-BE49-F238E27FC236}">
                <a16:creationId xmlns:a16="http://schemas.microsoft.com/office/drawing/2014/main" id="{280E6422-EF65-7DC1-9733-25183B27A1B6}"/>
              </a:ext>
            </a:extLst>
          </p:cNvPr>
          <p:cNvSpPr txBox="1"/>
          <p:nvPr/>
        </p:nvSpPr>
        <p:spPr>
          <a:xfrm rot="657059">
            <a:off x="384448" y="5594498"/>
            <a:ext cx="4147457"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DOPAMINE AGONISTEN</a:t>
            </a:r>
          </a:p>
        </p:txBody>
      </p:sp>
      <p:sp>
        <p:nvSpPr>
          <p:cNvPr id="6" name="Tekstvak 5">
            <a:extLst>
              <a:ext uri="{FF2B5EF4-FFF2-40B4-BE49-F238E27FC236}">
                <a16:creationId xmlns:a16="http://schemas.microsoft.com/office/drawing/2014/main" id="{02E175F1-BEF9-C80B-F06C-BD8262B30C62}"/>
              </a:ext>
            </a:extLst>
          </p:cNvPr>
          <p:cNvSpPr txBox="1"/>
          <p:nvPr/>
        </p:nvSpPr>
        <p:spPr>
          <a:xfrm rot="21069566">
            <a:off x="6696881" y="5727034"/>
            <a:ext cx="3963622"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SNEL – NORMAAL - VERTRAAGD</a:t>
            </a:r>
          </a:p>
        </p:txBody>
      </p:sp>
      <p:sp>
        <p:nvSpPr>
          <p:cNvPr id="7" name="Tekstvak 6">
            <a:extLst>
              <a:ext uri="{FF2B5EF4-FFF2-40B4-BE49-F238E27FC236}">
                <a16:creationId xmlns:a16="http://schemas.microsoft.com/office/drawing/2014/main" id="{0A39BB72-A661-4778-8DC7-3BBFCD722227}"/>
              </a:ext>
            </a:extLst>
          </p:cNvPr>
          <p:cNvSpPr txBox="1"/>
          <p:nvPr/>
        </p:nvSpPr>
        <p:spPr>
          <a:xfrm>
            <a:off x="1932211" y="5122435"/>
            <a:ext cx="2880786"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LEVODOPA</a:t>
            </a:r>
          </a:p>
        </p:txBody>
      </p:sp>
      <p:sp>
        <p:nvSpPr>
          <p:cNvPr id="8" name="Tekstvak 7">
            <a:extLst>
              <a:ext uri="{FF2B5EF4-FFF2-40B4-BE49-F238E27FC236}">
                <a16:creationId xmlns:a16="http://schemas.microsoft.com/office/drawing/2014/main" id="{B45E0A47-3021-C0A7-7C72-FFB2539A5A73}"/>
              </a:ext>
            </a:extLst>
          </p:cNvPr>
          <p:cNvSpPr txBox="1"/>
          <p:nvPr/>
        </p:nvSpPr>
        <p:spPr>
          <a:xfrm>
            <a:off x="8425543" y="4568860"/>
            <a:ext cx="2812933"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ENTACAPON - TOLCAPONE</a:t>
            </a:r>
          </a:p>
        </p:txBody>
      </p:sp>
      <p:sp>
        <p:nvSpPr>
          <p:cNvPr id="9" name="Tekstvak 8">
            <a:extLst>
              <a:ext uri="{FF2B5EF4-FFF2-40B4-BE49-F238E27FC236}">
                <a16:creationId xmlns:a16="http://schemas.microsoft.com/office/drawing/2014/main" id="{D88EF269-16B5-FAEA-83BA-A30363DBCFF0}"/>
              </a:ext>
            </a:extLst>
          </p:cNvPr>
          <p:cNvSpPr txBox="1"/>
          <p:nvPr/>
        </p:nvSpPr>
        <p:spPr>
          <a:xfrm rot="5065397">
            <a:off x="5887327" y="5834735"/>
            <a:ext cx="3265715" cy="369332"/>
          </a:xfrm>
          <a:prstGeom prst="rect">
            <a:avLst/>
          </a:prstGeom>
          <a:noFill/>
        </p:spPr>
        <p:txBody>
          <a:bodyPr wrap="square" rtlCol="0">
            <a:spAutoFit/>
          </a:bodyPr>
          <a:lstStyle/>
          <a:p>
            <a:r>
              <a:rPr lang="nl-NL" dirty="0">
                <a:latin typeface="Agency FB" panose="020B0503020202020204" pitchFamily="34" charset="0"/>
                <a:cs typeface="Aharoni" panose="020F0502020204030204" pitchFamily="2" charset="-79"/>
              </a:rPr>
              <a:t>SUBCUTAAN</a:t>
            </a:r>
          </a:p>
        </p:txBody>
      </p:sp>
      <p:sp>
        <p:nvSpPr>
          <p:cNvPr id="10" name="Tekstvak 9">
            <a:extLst>
              <a:ext uri="{FF2B5EF4-FFF2-40B4-BE49-F238E27FC236}">
                <a16:creationId xmlns:a16="http://schemas.microsoft.com/office/drawing/2014/main" id="{0C988100-B0C2-6BFD-80B0-B4A702836173}"/>
              </a:ext>
            </a:extLst>
          </p:cNvPr>
          <p:cNvSpPr txBox="1"/>
          <p:nvPr/>
        </p:nvSpPr>
        <p:spPr>
          <a:xfrm>
            <a:off x="490538" y="5947243"/>
            <a:ext cx="1763485" cy="646331"/>
          </a:xfrm>
          <a:prstGeom prst="rect">
            <a:avLst/>
          </a:prstGeom>
          <a:noFill/>
        </p:spPr>
        <p:txBody>
          <a:bodyPr wrap="square" rtlCol="0">
            <a:spAutoFit/>
          </a:bodyPr>
          <a:lstStyle/>
          <a:p>
            <a:r>
              <a:rPr lang="nl-NL" dirty="0"/>
              <a:t>GLUTAMAAT ANTAGONIST</a:t>
            </a:r>
          </a:p>
        </p:txBody>
      </p:sp>
      <p:sp>
        <p:nvSpPr>
          <p:cNvPr id="11" name="Tekstvak 10">
            <a:extLst>
              <a:ext uri="{FF2B5EF4-FFF2-40B4-BE49-F238E27FC236}">
                <a16:creationId xmlns:a16="http://schemas.microsoft.com/office/drawing/2014/main" id="{43709742-E7E3-3F23-AAA8-317848A44FB8}"/>
              </a:ext>
            </a:extLst>
          </p:cNvPr>
          <p:cNvSpPr txBox="1"/>
          <p:nvPr/>
        </p:nvSpPr>
        <p:spPr>
          <a:xfrm>
            <a:off x="9745234" y="5015534"/>
            <a:ext cx="2519500" cy="369332"/>
          </a:xfrm>
          <a:prstGeom prst="rect">
            <a:avLst/>
          </a:prstGeom>
          <a:noFill/>
        </p:spPr>
        <p:txBody>
          <a:bodyPr wrap="square" rtlCol="0">
            <a:spAutoFit/>
          </a:bodyPr>
          <a:lstStyle/>
          <a:p>
            <a:r>
              <a:rPr lang="nl-NL" dirty="0"/>
              <a:t>PRAMIPEXOL </a:t>
            </a:r>
          </a:p>
        </p:txBody>
      </p:sp>
      <p:sp>
        <p:nvSpPr>
          <p:cNvPr id="12" name="Tekstvak 11">
            <a:extLst>
              <a:ext uri="{FF2B5EF4-FFF2-40B4-BE49-F238E27FC236}">
                <a16:creationId xmlns:a16="http://schemas.microsoft.com/office/drawing/2014/main" id="{1BD5E72C-1C7D-F9C3-D279-B9723F0AE3C0}"/>
              </a:ext>
            </a:extLst>
          </p:cNvPr>
          <p:cNvSpPr txBox="1"/>
          <p:nvPr/>
        </p:nvSpPr>
        <p:spPr>
          <a:xfrm rot="17393651">
            <a:off x="3942918" y="4887507"/>
            <a:ext cx="1881034"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APOMORFINE</a:t>
            </a:r>
          </a:p>
        </p:txBody>
      </p:sp>
      <p:sp>
        <p:nvSpPr>
          <p:cNvPr id="13" name="Tekstvak 12">
            <a:extLst>
              <a:ext uri="{FF2B5EF4-FFF2-40B4-BE49-F238E27FC236}">
                <a16:creationId xmlns:a16="http://schemas.microsoft.com/office/drawing/2014/main" id="{954C4E13-7E95-E517-CE59-F798257944C7}"/>
              </a:ext>
            </a:extLst>
          </p:cNvPr>
          <p:cNvSpPr txBox="1"/>
          <p:nvPr/>
        </p:nvSpPr>
        <p:spPr>
          <a:xfrm>
            <a:off x="7542132" y="6357112"/>
            <a:ext cx="2759528" cy="369332"/>
          </a:xfrm>
          <a:prstGeom prst="rect">
            <a:avLst/>
          </a:prstGeom>
          <a:noFill/>
        </p:spPr>
        <p:txBody>
          <a:bodyPr wrap="square" rtlCol="0">
            <a:spAutoFit/>
          </a:bodyPr>
          <a:lstStyle/>
          <a:p>
            <a:r>
              <a:rPr lang="nl-NL" dirty="0">
                <a:latin typeface="Aharoni" panose="02010803020104030203" pitchFamily="2" charset="-79"/>
                <a:cs typeface="Aharoni" panose="02010803020104030203" pitchFamily="2" charset="-79"/>
              </a:rPr>
              <a:t>ANTICHOLINERGICUM</a:t>
            </a:r>
          </a:p>
        </p:txBody>
      </p:sp>
      <p:sp>
        <p:nvSpPr>
          <p:cNvPr id="14" name="Tekstvak 13">
            <a:extLst>
              <a:ext uri="{FF2B5EF4-FFF2-40B4-BE49-F238E27FC236}">
                <a16:creationId xmlns:a16="http://schemas.microsoft.com/office/drawing/2014/main" id="{E144A217-67B6-502D-7B3A-CE35EC37BB31}"/>
              </a:ext>
            </a:extLst>
          </p:cNvPr>
          <p:cNvSpPr txBox="1"/>
          <p:nvPr/>
        </p:nvSpPr>
        <p:spPr>
          <a:xfrm rot="1203154">
            <a:off x="7516858" y="5138329"/>
            <a:ext cx="2922816" cy="369332"/>
          </a:xfrm>
          <a:prstGeom prst="rect">
            <a:avLst/>
          </a:prstGeom>
          <a:noFill/>
        </p:spPr>
        <p:txBody>
          <a:bodyPr wrap="square" rtlCol="0">
            <a:spAutoFit/>
          </a:bodyPr>
          <a:lstStyle/>
          <a:p>
            <a:r>
              <a:rPr lang="nl-NL" dirty="0">
                <a:latin typeface="Agency FB" panose="020B0503020202020204" pitchFamily="34" charset="0"/>
              </a:rPr>
              <a:t>CARBIDOPA- BENZERAZIDE</a:t>
            </a:r>
          </a:p>
        </p:txBody>
      </p:sp>
      <p:sp>
        <p:nvSpPr>
          <p:cNvPr id="15" name="Tekstvak 14">
            <a:extLst>
              <a:ext uri="{FF2B5EF4-FFF2-40B4-BE49-F238E27FC236}">
                <a16:creationId xmlns:a16="http://schemas.microsoft.com/office/drawing/2014/main" id="{EB95A0F4-8D88-DFAB-F08E-ADCDDF395776}"/>
              </a:ext>
            </a:extLst>
          </p:cNvPr>
          <p:cNvSpPr txBox="1"/>
          <p:nvPr/>
        </p:nvSpPr>
        <p:spPr>
          <a:xfrm>
            <a:off x="5109921" y="4979460"/>
            <a:ext cx="3110052" cy="369332"/>
          </a:xfrm>
          <a:prstGeom prst="rect">
            <a:avLst/>
          </a:prstGeom>
          <a:noFill/>
        </p:spPr>
        <p:txBody>
          <a:bodyPr wrap="square" rtlCol="0">
            <a:spAutoFit/>
          </a:bodyPr>
          <a:lstStyle/>
          <a:p>
            <a:r>
              <a:rPr lang="nl-NL" dirty="0">
                <a:latin typeface="Arial Nova Light" panose="020F0502020204030204" pitchFamily="34" charset="0"/>
              </a:rPr>
              <a:t>AMANTADINE</a:t>
            </a:r>
          </a:p>
        </p:txBody>
      </p:sp>
      <p:sp>
        <p:nvSpPr>
          <p:cNvPr id="16" name="Tekstvak 15">
            <a:extLst>
              <a:ext uri="{FF2B5EF4-FFF2-40B4-BE49-F238E27FC236}">
                <a16:creationId xmlns:a16="http://schemas.microsoft.com/office/drawing/2014/main" id="{62BD06F4-A8C5-21E2-1254-B0C82913D8C4}"/>
              </a:ext>
            </a:extLst>
          </p:cNvPr>
          <p:cNvSpPr txBox="1"/>
          <p:nvPr/>
        </p:nvSpPr>
        <p:spPr>
          <a:xfrm>
            <a:off x="2663150" y="6171123"/>
            <a:ext cx="3432849" cy="369332"/>
          </a:xfrm>
          <a:prstGeom prst="rect">
            <a:avLst/>
          </a:prstGeom>
          <a:noFill/>
        </p:spPr>
        <p:txBody>
          <a:bodyPr wrap="square" rtlCol="0">
            <a:spAutoFit/>
          </a:bodyPr>
          <a:lstStyle/>
          <a:p>
            <a:r>
              <a:rPr lang="nl-NL" dirty="0"/>
              <a:t>DUODENALE GEL</a:t>
            </a:r>
          </a:p>
        </p:txBody>
      </p:sp>
      <p:sp>
        <p:nvSpPr>
          <p:cNvPr id="17" name="Tekstvak 16">
            <a:extLst>
              <a:ext uri="{FF2B5EF4-FFF2-40B4-BE49-F238E27FC236}">
                <a16:creationId xmlns:a16="http://schemas.microsoft.com/office/drawing/2014/main" id="{756EC6DF-4729-CE40-0EF5-3CEEEC9F1BDE}"/>
              </a:ext>
            </a:extLst>
          </p:cNvPr>
          <p:cNvSpPr txBox="1"/>
          <p:nvPr/>
        </p:nvSpPr>
        <p:spPr>
          <a:xfrm>
            <a:off x="1175119" y="4589174"/>
            <a:ext cx="5475514" cy="369332"/>
          </a:xfrm>
          <a:prstGeom prst="rect">
            <a:avLst/>
          </a:prstGeom>
          <a:noFill/>
        </p:spPr>
        <p:txBody>
          <a:bodyPr wrap="square" rtlCol="0">
            <a:spAutoFit/>
          </a:bodyPr>
          <a:lstStyle/>
          <a:p>
            <a:r>
              <a:rPr lang="nl-NL" dirty="0">
                <a:latin typeface="Agency FB" panose="020B0503020202020204" pitchFamily="34" charset="0"/>
              </a:rPr>
              <a:t>ROTIGOTINE PLEISTER</a:t>
            </a:r>
          </a:p>
        </p:txBody>
      </p:sp>
      <p:sp>
        <p:nvSpPr>
          <p:cNvPr id="20" name="Tekstvak 19">
            <a:extLst>
              <a:ext uri="{FF2B5EF4-FFF2-40B4-BE49-F238E27FC236}">
                <a16:creationId xmlns:a16="http://schemas.microsoft.com/office/drawing/2014/main" id="{D189E069-E2AF-5B10-7D58-B03EFDB846E1}"/>
              </a:ext>
            </a:extLst>
          </p:cNvPr>
          <p:cNvSpPr txBox="1"/>
          <p:nvPr/>
        </p:nvSpPr>
        <p:spPr>
          <a:xfrm rot="20484153">
            <a:off x="9712549" y="5774840"/>
            <a:ext cx="1864378"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ROPINOROL</a:t>
            </a:r>
          </a:p>
        </p:txBody>
      </p:sp>
      <p:sp>
        <p:nvSpPr>
          <p:cNvPr id="21" name="Tekstvak 20">
            <a:extLst>
              <a:ext uri="{FF2B5EF4-FFF2-40B4-BE49-F238E27FC236}">
                <a16:creationId xmlns:a16="http://schemas.microsoft.com/office/drawing/2014/main" id="{CA01733D-B4F1-6B5D-C57D-FD1BE1CE57B7}"/>
              </a:ext>
            </a:extLst>
          </p:cNvPr>
          <p:cNvSpPr txBox="1"/>
          <p:nvPr/>
        </p:nvSpPr>
        <p:spPr>
          <a:xfrm>
            <a:off x="3427538" y="3574455"/>
            <a:ext cx="7347857" cy="584775"/>
          </a:xfrm>
          <a:prstGeom prst="rect">
            <a:avLst/>
          </a:prstGeom>
          <a:noFill/>
        </p:spPr>
        <p:txBody>
          <a:bodyPr wrap="square" rtlCol="0">
            <a:spAutoFit/>
          </a:bodyPr>
          <a:lstStyle/>
          <a:p>
            <a:r>
              <a:rPr lang="nl-NL" sz="3200" dirty="0">
                <a:solidFill>
                  <a:srgbClr val="92D050"/>
                </a:solidFill>
              </a:rPr>
              <a:t>ANTI PARKINSON MEDICATIE</a:t>
            </a:r>
          </a:p>
        </p:txBody>
      </p:sp>
      <p:sp>
        <p:nvSpPr>
          <p:cNvPr id="3" name="Tekstvak 2">
            <a:extLst>
              <a:ext uri="{FF2B5EF4-FFF2-40B4-BE49-F238E27FC236}">
                <a16:creationId xmlns:a16="http://schemas.microsoft.com/office/drawing/2014/main" id="{0D09766F-A7F8-1421-CCEB-88AA2E5C38AB}"/>
              </a:ext>
            </a:extLst>
          </p:cNvPr>
          <p:cNvSpPr txBox="1"/>
          <p:nvPr/>
        </p:nvSpPr>
        <p:spPr>
          <a:xfrm rot="4741513">
            <a:off x="2907414" y="5660142"/>
            <a:ext cx="2351315" cy="369332"/>
          </a:xfrm>
          <a:prstGeom prst="rect">
            <a:avLst/>
          </a:prstGeom>
          <a:noFill/>
        </p:spPr>
        <p:txBody>
          <a:bodyPr wrap="square" rtlCol="0">
            <a:spAutoFit/>
          </a:bodyPr>
          <a:lstStyle/>
          <a:p>
            <a:r>
              <a:rPr lang="nl-NL" dirty="0">
                <a:latin typeface="Agency FB" panose="020B0503020202020204" pitchFamily="34" charset="0"/>
              </a:rPr>
              <a:t>MAO B REMMERS</a:t>
            </a:r>
          </a:p>
        </p:txBody>
      </p:sp>
      <p:sp>
        <p:nvSpPr>
          <p:cNvPr id="4" name="Tekstvak 3">
            <a:extLst>
              <a:ext uri="{FF2B5EF4-FFF2-40B4-BE49-F238E27FC236}">
                <a16:creationId xmlns:a16="http://schemas.microsoft.com/office/drawing/2014/main" id="{0AE0C69E-607A-A480-3150-C3BF28C94FE2}"/>
              </a:ext>
            </a:extLst>
          </p:cNvPr>
          <p:cNvSpPr txBox="1"/>
          <p:nvPr/>
        </p:nvSpPr>
        <p:spPr>
          <a:xfrm>
            <a:off x="5125269" y="5534455"/>
            <a:ext cx="2726871" cy="369332"/>
          </a:xfrm>
          <a:prstGeom prst="rect">
            <a:avLst/>
          </a:prstGeom>
          <a:noFill/>
        </p:spPr>
        <p:txBody>
          <a:bodyPr wrap="square" rtlCol="0">
            <a:spAutoFit/>
          </a:bodyPr>
          <a:lstStyle/>
          <a:p>
            <a:r>
              <a:rPr lang="nl-NL" dirty="0"/>
              <a:t>SELEGILINE</a:t>
            </a:r>
          </a:p>
        </p:txBody>
      </p:sp>
      <p:sp>
        <p:nvSpPr>
          <p:cNvPr id="18" name="Tekstvak 17">
            <a:extLst>
              <a:ext uri="{FF2B5EF4-FFF2-40B4-BE49-F238E27FC236}">
                <a16:creationId xmlns:a16="http://schemas.microsoft.com/office/drawing/2014/main" id="{60297A8C-0847-E055-712D-91EE02E78F6B}"/>
              </a:ext>
            </a:extLst>
          </p:cNvPr>
          <p:cNvSpPr txBox="1"/>
          <p:nvPr/>
        </p:nvSpPr>
        <p:spPr>
          <a:xfrm rot="4469793">
            <a:off x="10812397" y="5423955"/>
            <a:ext cx="1428301" cy="369332"/>
          </a:xfrm>
          <a:prstGeom prst="rect">
            <a:avLst/>
          </a:prstGeom>
          <a:noFill/>
        </p:spPr>
        <p:txBody>
          <a:bodyPr wrap="square" rtlCol="0">
            <a:spAutoFit/>
          </a:bodyPr>
          <a:lstStyle/>
          <a:p>
            <a:r>
              <a:rPr lang="nl-NL" dirty="0">
                <a:latin typeface="Agency FB" panose="020B0503020202020204" pitchFamily="34" charset="0"/>
              </a:rPr>
              <a:t>RASAGILINE</a:t>
            </a:r>
          </a:p>
        </p:txBody>
      </p:sp>
    </p:spTree>
    <p:extLst>
      <p:ext uri="{BB962C8B-B14F-4D97-AF65-F5344CB8AC3E}">
        <p14:creationId xmlns:p14="http://schemas.microsoft.com/office/powerpoint/2010/main" val="363858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29E51FB-A1B6-4E77-9260-DDE09400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7F54F66-6915-49F6-935A-7E08AA1D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utoShape 4" descr="Heuvelrug Gezond">
            <a:extLst>
              <a:ext uri="{FF2B5EF4-FFF2-40B4-BE49-F238E27FC236}">
                <a16:creationId xmlns:a16="http://schemas.microsoft.com/office/drawing/2014/main" id="{4559DA38-6A69-8753-3F1A-7A5A370FD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AutoShape 6" descr="Heuvelrug Gezond">
            <a:extLst>
              <a:ext uri="{FF2B5EF4-FFF2-40B4-BE49-F238E27FC236}">
                <a16:creationId xmlns:a16="http://schemas.microsoft.com/office/drawing/2014/main" id="{A167A877-ADC3-1342-F55E-3B1E3C2C05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AutoShape 8" descr="Heuvelrug Gezond">
            <a:extLst>
              <a:ext uri="{FF2B5EF4-FFF2-40B4-BE49-F238E27FC236}">
                <a16:creationId xmlns:a16="http://schemas.microsoft.com/office/drawing/2014/main" id="{8D3DB382-88D6-8394-7EEA-5EBECDAEB4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 name="Afbeelding 1">
            <a:extLst>
              <a:ext uri="{FF2B5EF4-FFF2-40B4-BE49-F238E27FC236}">
                <a16:creationId xmlns:a16="http://schemas.microsoft.com/office/drawing/2014/main" id="{93750682-E229-86A8-A0B4-DC480E7456C6}"/>
              </a:ext>
            </a:extLst>
          </p:cNvPr>
          <p:cNvPicPr>
            <a:picLocks noChangeAspect="1"/>
          </p:cNvPicPr>
          <p:nvPr/>
        </p:nvPicPr>
        <p:blipFill>
          <a:blip r:embed="rId3"/>
          <a:stretch>
            <a:fillRect/>
          </a:stretch>
        </p:blipFill>
        <p:spPr>
          <a:xfrm>
            <a:off x="1203536" y="1758551"/>
            <a:ext cx="9784928" cy="3340898"/>
          </a:xfrm>
          <a:prstGeom prst="rect">
            <a:avLst/>
          </a:prstGeom>
        </p:spPr>
      </p:pic>
    </p:spTree>
    <p:extLst>
      <p:ext uri="{BB962C8B-B14F-4D97-AF65-F5344CB8AC3E}">
        <p14:creationId xmlns:p14="http://schemas.microsoft.com/office/powerpoint/2010/main" val="53833998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2836FF-945C-48EA-A449-7EDFC73F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0"/>
            <a:ext cx="6069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83BC7947-FCF0-4F53-A871-5E847286C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5E04DFB-DE39-4410-A457-DD1B62DE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176109"/>
            <a:ext cx="6069743" cy="164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el 1">
            <a:extLst>
              <a:ext uri="{FF2B5EF4-FFF2-40B4-BE49-F238E27FC236}">
                <a16:creationId xmlns:a16="http://schemas.microsoft.com/office/drawing/2014/main" id="{99A3BCD9-BC4E-5AA7-004F-FC62D47E6F75}"/>
              </a:ext>
            </a:extLst>
          </p:cNvPr>
          <p:cNvSpPr>
            <a:spLocks noGrp="1"/>
          </p:cNvSpPr>
          <p:nvPr>
            <p:ph type="title"/>
          </p:nvPr>
        </p:nvSpPr>
        <p:spPr>
          <a:xfrm>
            <a:off x="6449961" y="284176"/>
            <a:ext cx="5094980" cy="1508760"/>
          </a:xfrm>
        </p:spPr>
        <p:txBody>
          <a:bodyPr>
            <a:normAutofit/>
          </a:bodyPr>
          <a:lstStyle/>
          <a:p>
            <a:r>
              <a:rPr lang="nl-NL" dirty="0">
                <a:solidFill>
                  <a:schemeClr val="tx2"/>
                </a:solidFill>
              </a:rPr>
              <a:t>TENZIJ…</a:t>
            </a:r>
          </a:p>
        </p:txBody>
      </p:sp>
      <p:pic>
        <p:nvPicPr>
          <p:cNvPr id="3" name="Afbeelding 2">
            <a:extLst>
              <a:ext uri="{FF2B5EF4-FFF2-40B4-BE49-F238E27FC236}">
                <a16:creationId xmlns:a16="http://schemas.microsoft.com/office/drawing/2014/main" id="{C13F633C-E7E4-A7E4-DB72-502B733A9353}"/>
              </a:ext>
            </a:extLst>
          </p:cNvPr>
          <p:cNvPicPr>
            <a:picLocks noChangeAspect="1"/>
          </p:cNvPicPr>
          <p:nvPr/>
        </p:nvPicPr>
        <p:blipFill rotWithShape="1">
          <a:blip r:embed="rId3"/>
          <a:srcRect r="2685"/>
          <a:stretch/>
        </p:blipFill>
        <p:spPr>
          <a:xfrm>
            <a:off x="0" y="284176"/>
            <a:ext cx="3882558" cy="5619286"/>
          </a:xfrm>
          <a:prstGeom prst="rect">
            <a:avLst/>
          </a:prstGeom>
        </p:spPr>
      </p:pic>
      <p:sp>
        <p:nvSpPr>
          <p:cNvPr id="6" name="Tijdelijke aanduiding voor inhoud 5">
            <a:extLst>
              <a:ext uri="{FF2B5EF4-FFF2-40B4-BE49-F238E27FC236}">
                <a16:creationId xmlns:a16="http://schemas.microsoft.com/office/drawing/2014/main" id="{A4A5C42A-0755-A805-2F60-5B4431715A7E}"/>
              </a:ext>
            </a:extLst>
          </p:cNvPr>
          <p:cNvSpPr>
            <a:spLocks noGrp="1"/>
          </p:cNvSpPr>
          <p:nvPr>
            <p:ph idx="1"/>
          </p:nvPr>
        </p:nvSpPr>
        <p:spPr>
          <a:xfrm>
            <a:off x="6454363" y="2011680"/>
            <a:ext cx="5090578" cy="4206240"/>
          </a:xfrm>
        </p:spPr>
        <p:txBody>
          <a:bodyPr>
            <a:normAutofit/>
          </a:bodyPr>
          <a:lstStyle/>
          <a:p>
            <a:pPr marL="0" indent="0" algn="ctr">
              <a:buNone/>
            </a:pPr>
            <a:endParaRPr lang="nl-NL" dirty="0">
              <a:solidFill>
                <a:schemeClr val="bg1"/>
              </a:solidFill>
            </a:endParaRPr>
          </a:p>
          <a:p>
            <a:pPr marL="0" indent="0" algn="ctr">
              <a:buNone/>
            </a:pPr>
            <a:endParaRPr lang="nl-NL" dirty="0">
              <a:solidFill>
                <a:schemeClr val="bg1"/>
              </a:solidFill>
            </a:endParaRPr>
          </a:p>
          <a:p>
            <a:pPr marL="0" indent="0" algn="ctr">
              <a:buNone/>
            </a:pPr>
            <a:r>
              <a:rPr lang="nl-NL" dirty="0">
                <a:solidFill>
                  <a:srgbClr val="92D050"/>
                </a:solidFill>
              </a:rPr>
              <a:t>PATIENT &gt; 40 JAAR + COMORBIDITEIT:</a:t>
            </a:r>
          </a:p>
          <a:p>
            <a:pPr marL="0" indent="0" algn="ctr">
              <a:buNone/>
            </a:pPr>
            <a:r>
              <a:rPr lang="nl-NL" dirty="0">
                <a:solidFill>
                  <a:srgbClr val="92D050"/>
                </a:solidFill>
              </a:rPr>
              <a:t>LEVODOPA</a:t>
            </a:r>
          </a:p>
        </p:txBody>
      </p:sp>
      <p:sp>
        <p:nvSpPr>
          <p:cNvPr id="8" name="Tekstvak 7">
            <a:extLst>
              <a:ext uri="{FF2B5EF4-FFF2-40B4-BE49-F238E27FC236}">
                <a16:creationId xmlns:a16="http://schemas.microsoft.com/office/drawing/2014/main" id="{F436AA78-0C65-6112-ADDD-44D77EBC91AD}"/>
              </a:ext>
            </a:extLst>
          </p:cNvPr>
          <p:cNvSpPr txBox="1"/>
          <p:nvPr/>
        </p:nvSpPr>
        <p:spPr>
          <a:xfrm>
            <a:off x="-103865" y="6471287"/>
            <a:ext cx="6223556" cy="556553"/>
          </a:xfrm>
          <a:prstGeom prst="rect">
            <a:avLst/>
          </a:prstGeom>
          <a:solidFill>
            <a:srgbClr val="000000">
              <a:alpha val="50000"/>
            </a:srgbClr>
          </a:solidFill>
          <a:ln>
            <a:noFill/>
          </a:ln>
        </p:spPr>
        <p:txBody>
          <a:bodyPr wrap="square" rtlCol="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nl-NL" sz="1300" b="0" i="0" u="none" strike="noStrike" kern="0" cap="none" spc="0" normalizeH="0" baseline="0" noProof="0" dirty="0">
                <a:ln>
                  <a:noFill/>
                </a:ln>
                <a:solidFill>
                  <a:srgbClr val="FFFFFF"/>
                </a:solidFill>
                <a:effectLst/>
                <a:uLnTx/>
                <a:uFillTx/>
              </a:rPr>
              <a:t>Uit: multidisciplinaire richtlijn Ziekte van Parkinson 2020</a:t>
            </a:r>
          </a:p>
        </p:txBody>
      </p:sp>
    </p:spTree>
    <p:extLst>
      <p:ext uri="{BB962C8B-B14F-4D97-AF65-F5344CB8AC3E}">
        <p14:creationId xmlns:p14="http://schemas.microsoft.com/office/powerpoint/2010/main" val="363491562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29E51FB-A1B6-4E77-9260-DDE09400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7F54F66-6915-49F6-935A-7E08AA1D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utoShape 4" descr="Heuvelrug Gezond">
            <a:extLst>
              <a:ext uri="{FF2B5EF4-FFF2-40B4-BE49-F238E27FC236}">
                <a16:creationId xmlns:a16="http://schemas.microsoft.com/office/drawing/2014/main" id="{4559DA38-6A69-8753-3F1A-7A5A370FD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AutoShape 6" descr="Heuvelrug Gezond">
            <a:extLst>
              <a:ext uri="{FF2B5EF4-FFF2-40B4-BE49-F238E27FC236}">
                <a16:creationId xmlns:a16="http://schemas.microsoft.com/office/drawing/2014/main" id="{A167A877-ADC3-1342-F55E-3B1E3C2C05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AutoShape 8" descr="Heuvelrug Gezond">
            <a:extLst>
              <a:ext uri="{FF2B5EF4-FFF2-40B4-BE49-F238E27FC236}">
                <a16:creationId xmlns:a16="http://schemas.microsoft.com/office/drawing/2014/main" id="{8D3DB382-88D6-8394-7EEA-5EBECDAEB4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 name="Afbeelding 1">
            <a:extLst>
              <a:ext uri="{FF2B5EF4-FFF2-40B4-BE49-F238E27FC236}">
                <a16:creationId xmlns:a16="http://schemas.microsoft.com/office/drawing/2014/main" id="{C86A742D-5307-3687-F4F2-E2DF8288278A}"/>
              </a:ext>
            </a:extLst>
          </p:cNvPr>
          <p:cNvPicPr>
            <a:picLocks noChangeAspect="1"/>
          </p:cNvPicPr>
          <p:nvPr/>
        </p:nvPicPr>
        <p:blipFill>
          <a:blip r:embed="rId3"/>
          <a:stretch>
            <a:fillRect/>
          </a:stretch>
        </p:blipFill>
        <p:spPr>
          <a:xfrm>
            <a:off x="1" y="881743"/>
            <a:ext cx="12111260" cy="5550059"/>
          </a:xfrm>
          <a:prstGeom prst="rect">
            <a:avLst/>
          </a:prstGeom>
        </p:spPr>
      </p:pic>
      <p:sp>
        <p:nvSpPr>
          <p:cNvPr id="3" name="Tekstvak 2">
            <a:extLst>
              <a:ext uri="{FF2B5EF4-FFF2-40B4-BE49-F238E27FC236}">
                <a16:creationId xmlns:a16="http://schemas.microsoft.com/office/drawing/2014/main" id="{43E5010F-C7FE-04CB-54E1-B599B598229F}"/>
              </a:ext>
            </a:extLst>
          </p:cNvPr>
          <p:cNvSpPr txBox="1"/>
          <p:nvPr/>
        </p:nvSpPr>
        <p:spPr>
          <a:xfrm>
            <a:off x="751115" y="2140411"/>
            <a:ext cx="2090057" cy="646331"/>
          </a:xfrm>
          <a:prstGeom prst="rect">
            <a:avLst/>
          </a:prstGeom>
          <a:solidFill>
            <a:schemeClr val="accent2"/>
          </a:solidFill>
        </p:spPr>
        <p:txBody>
          <a:bodyPr wrap="square" rtlCol="0">
            <a:spAutoFit/>
          </a:bodyPr>
          <a:lstStyle/>
          <a:p>
            <a:r>
              <a:rPr lang="nl-NL" dirty="0">
                <a:solidFill>
                  <a:schemeClr val="bg1"/>
                </a:solidFill>
              </a:rPr>
              <a:t>‘CO’MORBIDITEIT</a:t>
            </a:r>
          </a:p>
          <a:p>
            <a:r>
              <a:rPr lang="nl-NL" dirty="0">
                <a:solidFill>
                  <a:schemeClr val="bg1"/>
                </a:solidFill>
              </a:rPr>
              <a:t>BEHANDELEN</a:t>
            </a:r>
          </a:p>
        </p:txBody>
      </p:sp>
    </p:spTree>
    <p:extLst>
      <p:ext uri="{BB962C8B-B14F-4D97-AF65-F5344CB8AC3E}">
        <p14:creationId xmlns:p14="http://schemas.microsoft.com/office/powerpoint/2010/main" val="18452652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9F818-8790-A9AF-B613-2FDA32B8EE9D}"/>
              </a:ext>
            </a:extLst>
          </p:cNvPr>
          <p:cNvSpPr>
            <a:spLocks noGrp="1"/>
          </p:cNvSpPr>
          <p:nvPr>
            <p:ph type="title"/>
          </p:nvPr>
        </p:nvSpPr>
        <p:spPr>
          <a:xfrm>
            <a:off x="1203960" y="383521"/>
            <a:ext cx="9784080" cy="1508760"/>
          </a:xfrm>
        </p:spPr>
        <p:txBody>
          <a:bodyPr/>
          <a:lstStyle/>
          <a:p>
            <a:r>
              <a:rPr lang="nl-NL" dirty="0"/>
              <a:t>ROL paramedici</a:t>
            </a:r>
          </a:p>
        </p:txBody>
      </p:sp>
      <p:pic>
        <p:nvPicPr>
          <p:cNvPr id="4" name="Afbeelding 3">
            <a:extLst>
              <a:ext uri="{FF2B5EF4-FFF2-40B4-BE49-F238E27FC236}">
                <a16:creationId xmlns:a16="http://schemas.microsoft.com/office/drawing/2014/main" id="{2083D98C-5944-8A23-A083-2203A25CD431}"/>
              </a:ext>
            </a:extLst>
          </p:cNvPr>
          <p:cNvPicPr>
            <a:picLocks noChangeAspect="1"/>
          </p:cNvPicPr>
          <p:nvPr/>
        </p:nvPicPr>
        <p:blipFill rotWithShape="1">
          <a:blip r:embed="rId2"/>
          <a:srcRect t="8102" b="60136"/>
          <a:stretch/>
        </p:blipFill>
        <p:spPr>
          <a:xfrm>
            <a:off x="8528103" y="3473441"/>
            <a:ext cx="3166467" cy="2726872"/>
          </a:xfrm>
          <a:prstGeom prst="rect">
            <a:avLst/>
          </a:prstGeom>
        </p:spPr>
      </p:pic>
      <p:sp>
        <p:nvSpPr>
          <p:cNvPr id="5" name="Tekstvak 4">
            <a:extLst>
              <a:ext uri="{FF2B5EF4-FFF2-40B4-BE49-F238E27FC236}">
                <a16:creationId xmlns:a16="http://schemas.microsoft.com/office/drawing/2014/main" id="{1FFF1396-7583-678E-56B7-DC02751F5914}"/>
              </a:ext>
            </a:extLst>
          </p:cNvPr>
          <p:cNvSpPr txBox="1"/>
          <p:nvPr/>
        </p:nvSpPr>
        <p:spPr>
          <a:xfrm>
            <a:off x="8528103" y="2368768"/>
            <a:ext cx="3166466" cy="646331"/>
          </a:xfrm>
          <a:prstGeom prst="rect">
            <a:avLst/>
          </a:prstGeom>
          <a:solidFill>
            <a:srgbClr val="92D050"/>
          </a:solidFill>
        </p:spPr>
        <p:txBody>
          <a:bodyPr wrap="square" rtlCol="0">
            <a:spAutoFit/>
          </a:bodyPr>
          <a:lstStyle/>
          <a:p>
            <a:r>
              <a:rPr lang="nl-NL" dirty="0"/>
              <a:t>TOT 30 VERSCHILLENDE ZORGPROFESSIONALS </a:t>
            </a:r>
          </a:p>
        </p:txBody>
      </p:sp>
      <p:sp>
        <p:nvSpPr>
          <p:cNvPr id="6" name="Tekstvak 5">
            <a:extLst>
              <a:ext uri="{FF2B5EF4-FFF2-40B4-BE49-F238E27FC236}">
                <a16:creationId xmlns:a16="http://schemas.microsoft.com/office/drawing/2014/main" id="{9B172D6B-7098-0E28-89AC-DCFCB3879458}"/>
              </a:ext>
            </a:extLst>
          </p:cNvPr>
          <p:cNvSpPr txBox="1"/>
          <p:nvPr/>
        </p:nvSpPr>
        <p:spPr>
          <a:xfrm>
            <a:off x="155122" y="5511994"/>
            <a:ext cx="3526972" cy="1200329"/>
          </a:xfrm>
          <a:prstGeom prst="rect">
            <a:avLst/>
          </a:prstGeom>
          <a:solidFill>
            <a:schemeClr val="bg2">
              <a:lumMod val="40000"/>
              <a:lumOff val="60000"/>
            </a:schemeClr>
          </a:solidFill>
        </p:spPr>
        <p:txBody>
          <a:bodyPr wrap="square" rtlCol="0">
            <a:spAutoFit/>
          </a:bodyPr>
          <a:lstStyle/>
          <a:p>
            <a:r>
              <a:rPr lang="nl-NL" b="1" dirty="0"/>
              <a:t>FYSIOTHERAPIE</a:t>
            </a:r>
          </a:p>
          <a:p>
            <a:r>
              <a:rPr lang="nl-NL" dirty="0"/>
              <a:t>LOPEN, BALANS, TRANSFERS, REIKEN-GRIJPEN-BUKKEN, SPIERKRACHT, CONDITIE, CUE’S</a:t>
            </a:r>
          </a:p>
        </p:txBody>
      </p:sp>
      <p:sp>
        <p:nvSpPr>
          <p:cNvPr id="8" name="Tekstvak 7">
            <a:extLst>
              <a:ext uri="{FF2B5EF4-FFF2-40B4-BE49-F238E27FC236}">
                <a16:creationId xmlns:a16="http://schemas.microsoft.com/office/drawing/2014/main" id="{00D39625-2D2A-62D4-A44A-02CE19C29F10}"/>
              </a:ext>
            </a:extLst>
          </p:cNvPr>
          <p:cNvSpPr txBox="1"/>
          <p:nvPr/>
        </p:nvSpPr>
        <p:spPr>
          <a:xfrm>
            <a:off x="3412724" y="1940905"/>
            <a:ext cx="3570299" cy="1200329"/>
          </a:xfrm>
          <a:prstGeom prst="rect">
            <a:avLst/>
          </a:prstGeom>
          <a:solidFill>
            <a:schemeClr val="bg2">
              <a:lumMod val="40000"/>
              <a:lumOff val="60000"/>
            </a:schemeClr>
          </a:solidFill>
        </p:spPr>
        <p:txBody>
          <a:bodyPr wrap="square" rtlCol="0">
            <a:spAutoFit/>
          </a:bodyPr>
          <a:lstStyle/>
          <a:p>
            <a:r>
              <a:rPr lang="nl-NL" b="1" dirty="0"/>
              <a:t>ERGOTHERAPIE</a:t>
            </a:r>
          </a:p>
          <a:p>
            <a:r>
              <a:rPr lang="nl-NL" dirty="0"/>
              <a:t>ADL, IADL, TRANSFERS, HOBBY, SCHRIJVEN, GEBRUIK MOBIEL OF COMPUTER, COGNITIE</a:t>
            </a:r>
          </a:p>
        </p:txBody>
      </p:sp>
      <p:sp>
        <p:nvSpPr>
          <p:cNvPr id="9" name="Tekstvak 8">
            <a:extLst>
              <a:ext uri="{FF2B5EF4-FFF2-40B4-BE49-F238E27FC236}">
                <a16:creationId xmlns:a16="http://schemas.microsoft.com/office/drawing/2014/main" id="{EAEB6D09-7441-1B09-BD7C-CE1B9173504D}"/>
              </a:ext>
            </a:extLst>
          </p:cNvPr>
          <p:cNvSpPr txBox="1"/>
          <p:nvPr/>
        </p:nvSpPr>
        <p:spPr>
          <a:xfrm>
            <a:off x="3412724" y="3300065"/>
            <a:ext cx="3570299" cy="1754326"/>
          </a:xfrm>
          <a:prstGeom prst="rect">
            <a:avLst/>
          </a:prstGeom>
          <a:solidFill>
            <a:schemeClr val="bg2">
              <a:lumMod val="40000"/>
              <a:lumOff val="60000"/>
            </a:schemeClr>
          </a:solidFill>
        </p:spPr>
        <p:txBody>
          <a:bodyPr wrap="square" rtlCol="0">
            <a:spAutoFit/>
          </a:bodyPr>
          <a:lstStyle/>
          <a:p>
            <a:r>
              <a:rPr lang="nl-NL" b="1" dirty="0"/>
              <a:t>PSYCHOLOOG</a:t>
            </a:r>
          </a:p>
          <a:p>
            <a:r>
              <a:rPr lang="nl-NL" dirty="0"/>
              <a:t>OMGAAN MET STRESS, DEPRESSIE, SOCIALE STEUN, ACCEPTANCE AND COMMMITMENT THERAPIE, MINDFULLNESS</a:t>
            </a:r>
          </a:p>
        </p:txBody>
      </p:sp>
      <p:sp>
        <p:nvSpPr>
          <p:cNvPr id="10" name="Tekstvak 9">
            <a:extLst>
              <a:ext uri="{FF2B5EF4-FFF2-40B4-BE49-F238E27FC236}">
                <a16:creationId xmlns:a16="http://schemas.microsoft.com/office/drawing/2014/main" id="{D85FF511-CC10-BC0F-6E3B-BF1803721C7B}"/>
              </a:ext>
            </a:extLst>
          </p:cNvPr>
          <p:cNvSpPr txBox="1"/>
          <p:nvPr/>
        </p:nvSpPr>
        <p:spPr>
          <a:xfrm>
            <a:off x="155122" y="1892281"/>
            <a:ext cx="3145971" cy="3416320"/>
          </a:xfrm>
          <a:prstGeom prst="rect">
            <a:avLst/>
          </a:prstGeom>
          <a:solidFill>
            <a:schemeClr val="bg2">
              <a:lumMod val="40000"/>
              <a:lumOff val="60000"/>
            </a:schemeClr>
          </a:solidFill>
        </p:spPr>
        <p:txBody>
          <a:bodyPr wrap="square" rtlCol="0">
            <a:spAutoFit/>
          </a:bodyPr>
          <a:lstStyle/>
          <a:p>
            <a:r>
              <a:rPr lang="nl-NL" b="1" dirty="0"/>
              <a:t>DIETISTE</a:t>
            </a:r>
          </a:p>
          <a:p>
            <a:r>
              <a:rPr lang="nl-NL" dirty="0"/>
              <a:t>VOLWAARDIGE VOEDING, VOLDOENDE EIWITTEN, INTERACTIE EIWITTEN-LEVODOPA, ONGEWENST GEWICHTSVERLIES OF TOENAME, VITAMINES/MINERALEN, VERTRAAGDE MAAGONTLEDIGING, KAUW- EN SLIKPROBLEMEN, MAAG- EN DARMKLACHTEN </a:t>
            </a:r>
          </a:p>
        </p:txBody>
      </p:sp>
      <p:sp>
        <p:nvSpPr>
          <p:cNvPr id="13" name="Tekstvak 12">
            <a:extLst>
              <a:ext uri="{FF2B5EF4-FFF2-40B4-BE49-F238E27FC236}">
                <a16:creationId xmlns:a16="http://schemas.microsoft.com/office/drawing/2014/main" id="{A46B4134-7E68-4D57-15AB-859C50E4322E}"/>
              </a:ext>
            </a:extLst>
          </p:cNvPr>
          <p:cNvSpPr txBox="1"/>
          <p:nvPr/>
        </p:nvSpPr>
        <p:spPr>
          <a:xfrm>
            <a:off x="3837052" y="5213222"/>
            <a:ext cx="3145971" cy="1477328"/>
          </a:xfrm>
          <a:prstGeom prst="rect">
            <a:avLst/>
          </a:prstGeom>
          <a:solidFill>
            <a:schemeClr val="bg2">
              <a:lumMod val="40000"/>
              <a:lumOff val="60000"/>
            </a:schemeClr>
          </a:solidFill>
        </p:spPr>
        <p:txBody>
          <a:bodyPr wrap="square" rtlCol="0">
            <a:spAutoFit/>
          </a:bodyPr>
          <a:lstStyle/>
          <a:p>
            <a:r>
              <a:rPr lang="nl-NL" b="1" dirty="0"/>
              <a:t>LOGOPEDIE</a:t>
            </a:r>
          </a:p>
          <a:p>
            <a:r>
              <a:rPr lang="nl-NL" dirty="0"/>
              <a:t>SPRAAKVERSTAANBAARHEID, STEMVOLUME, SPRAAKTEMPO, KLAUWEN EN SLIKKEN, DYSARTHRIE </a:t>
            </a:r>
          </a:p>
        </p:txBody>
      </p:sp>
    </p:spTree>
    <p:extLst>
      <p:ext uri="{BB962C8B-B14F-4D97-AF65-F5344CB8AC3E}">
        <p14:creationId xmlns:p14="http://schemas.microsoft.com/office/powerpoint/2010/main" val="1042653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37">
            <a:extLst>
              <a:ext uri="{FF2B5EF4-FFF2-40B4-BE49-F238E27FC236}">
                <a16:creationId xmlns:a16="http://schemas.microsoft.com/office/drawing/2014/main" id="{97E683E7-4C7E-4173-8597-B85892D01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39">
            <a:extLst>
              <a:ext uri="{FF2B5EF4-FFF2-40B4-BE49-F238E27FC236}">
                <a16:creationId xmlns:a16="http://schemas.microsoft.com/office/drawing/2014/main" id="{D59973DA-A6EE-4188-B927-0531F1B0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fbeelding 3" descr="Afbeelding met tekst, schermopname, cirkel, Lettertype&#10;&#10;Automatisch gegenereerde beschrijving">
            <a:extLst>
              <a:ext uri="{FF2B5EF4-FFF2-40B4-BE49-F238E27FC236}">
                <a16:creationId xmlns:a16="http://schemas.microsoft.com/office/drawing/2014/main" id="{1CD030B1-C688-886A-74CC-A151437D72BA}"/>
              </a:ext>
            </a:extLst>
          </p:cNvPr>
          <p:cNvPicPr>
            <a:picLocks noChangeAspect="1"/>
          </p:cNvPicPr>
          <p:nvPr/>
        </p:nvPicPr>
        <p:blipFill>
          <a:blip r:embed="rId3"/>
          <a:stretch>
            <a:fillRect/>
          </a:stretch>
        </p:blipFill>
        <p:spPr>
          <a:xfrm>
            <a:off x="513716" y="819576"/>
            <a:ext cx="2766474" cy="5244501"/>
          </a:xfrm>
          <a:prstGeom prst="rect">
            <a:avLst/>
          </a:prstGeom>
        </p:spPr>
      </p:pic>
      <p:pic>
        <p:nvPicPr>
          <p:cNvPr id="5" name="Afbeelding 4" descr="Afbeelding met tekst, schermopname, Lettertype, lijn&#10;&#10;Automatisch gegenereerde beschrijving">
            <a:extLst>
              <a:ext uri="{FF2B5EF4-FFF2-40B4-BE49-F238E27FC236}">
                <a16:creationId xmlns:a16="http://schemas.microsoft.com/office/drawing/2014/main" id="{AAEEE862-A43A-BCAA-001E-4F5557DDE27C}"/>
              </a:ext>
            </a:extLst>
          </p:cNvPr>
          <p:cNvPicPr>
            <a:picLocks noChangeAspect="1"/>
          </p:cNvPicPr>
          <p:nvPr/>
        </p:nvPicPr>
        <p:blipFill>
          <a:blip r:embed="rId4"/>
          <a:stretch>
            <a:fillRect/>
          </a:stretch>
        </p:blipFill>
        <p:spPr>
          <a:xfrm>
            <a:off x="9216610" y="819576"/>
            <a:ext cx="2818920" cy="5244501"/>
          </a:xfrm>
          <a:prstGeom prst="rect">
            <a:avLst/>
          </a:prstGeom>
        </p:spPr>
      </p:pic>
      <p:sp>
        <p:nvSpPr>
          <p:cNvPr id="22" name="AutoShape 4" descr="Heuvelrug Gezond">
            <a:extLst>
              <a:ext uri="{FF2B5EF4-FFF2-40B4-BE49-F238E27FC236}">
                <a16:creationId xmlns:a16="http://schemas.microsoft.com/office/drawing/2014/main" id="{4559DA38-6A69-8753-3F1A-7A5A370FD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AutoShape 6" descr="Heuvelrug Gezond">
            <a:extLst>
              <a:ext uri="{FF2B5EF4-FFF2-40B4-BE49-F238E27FC236}">
                <a16:creationId xmlns:a16="http://schemas.microsoft.com/office/drawing/2014/main" id="{A167A877-ADC3-1342-F55E-3B1E3C2C05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AutoShape 8" descr="Heuvelrug Gezond">
            <a:extLst>
              <a:ext uri="{FF2B5EF4-FFF2-40B4-BE49-F238E27FC236}">
                <a16:creationId xmlns:a16="http://schemas.microsoft.com/office/drawing/2014/main" id="{8D3DB382-88D6-8394-7EEA-5EBECDAEB4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Kruis 5">
            <a:extLst>
              <a:ext uri="{FF2B5EF4-FFF2-40B4-BE49-F238E27FC236}">
                <a16:creationId xmlns:a16="http://schemas.microsoft.com/office/drawing/2014/main" id="{C038E5B3-8A85-FE38-142C-C0C2754962C5}"/>
              </a:ext>
            </a:extLst>
          </p:cNvPr>
          <p:cNvSpPr/>
          <p:nvPr/>
        </p:nvSpPr>
        <p:spPr>
          <a:xfrm>
            <a:off x="3608593" y="2849335"/>
            <a:ext cx="679814" cy="732065"/>
          </a:xfrm>
          <a:prstGeom prst="plus">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1A235EF3-33EE-D4BC-E441-EEBCC16A2490}"/>
              </a:ext>
            </a:extLst>
          </p:cNvPr>
          <p:cNvPicPr>
            <a:picLocks noChangeAspect="1"/>
          </p:cNvPicPr>
          <p:nvPr/>
        </p:nvPicPr>
        <p:blipFill>
          <a:blip r:embed="rId5"/>
          <a:stretch>
            <a:fillRect/>
          </a:stretch>
        </p:blipFill>
        <p:spPr>
          <a:xfrm>
            <a:off x="4779873" y="819577"/>
            <a:ext cx="2818920" cy="5271896"/>
          </a:xfrm>
          <a:prstGeom prst="rect">
            <a:avLst/>
          </a:prstGeom>
        </p:spPr>
      </p:pic>
      <p:sp>
        <p:nvSpPr>
          <p:cNvPr id="9" name="Is gelijk aan 8">
            <a:extLst>
              <a:ext uri="{FF2B5EF4-FFF2-40B4-BE49-F238E27FC236}">
                <a16:creationId xmlns:a16="http://schemas.microsoft.com/office/drawing/2014/main" id="{D0FDA027-13B6-49E7-76FA-BCE091213C18}"/>
              </a:ext>
            </a:extLst>
          </p:cNvPr>
          <p:cNvSpPr/>
          <p:nvPr/>
        </p:nvSpPr>
        <p:spPr>
          <a:xfrm>
            <a:off x="7903594" y="2852055"/>
            <a:ext cx="879430" cy="732065"/>
          </a:xfrm>
          <a:prstGeom prst="mathEqual">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34918999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078FB-0069-AC95-49DF-78A16223D289}"/>
              </a:ext>
            </a:extLst>
          </p:cNvPr>
          <p:cNvSpPr>
            <a:spLocks noGrp="1"/>
          </p:cNvSpPr>
          <p:nvPr>
            <p:ph type="ctrTitle"/>
          </p:nvPr>
        </p:nvSpPr>
        <p:spPr>
          <a:xfrm>
            <a:off x="3688080" y="2089365"/>
            <a:ext cx="8149243" cy="1739347"/>
          </a:xfrm>
        </p:spPr>
        <p:txBody>
          <a:bodyPr>
            <a:normAutofit/>
          </a:bodyPr>
          <a:lstStyle/>
          <a:p>
            <a:r>
              <a:rPr lang="nl-NL" sz="2000" dirty="0"/>
              <a:t> </a:t>
            </a:r>
            <a:br>
              <a:rPr lang="nl-NL" sz="2000" dirty="0"/>
            </a:br>
            <a:r>
              <a:rPr lang="nl-NL" sz="2000" dirty="0"/>
              <a:t>LEER EN TRAINBAARHEID</a:t>
            </a:r>
            <a:br>
              <a:rPr lang="nl-NL" sz="2000" dirty="0"/>
            </a:br>
            <a:r>
              <a:rPr lang="nl-NL" sz="2000" dirty="0"/>
              <a:t>REGIE</a:t>
            </a:r>
            <a:br>
              <a:rPr lang="nl-NL" sz="2000" dirty="0"/>
            </a:br>
            <a:r>
              <a:rPr lang="nl-NL" sz="2000" dirty="0" err="1"/>
              <a:t>mdo</a:t>
            </a:r>
            <a:br>
              <a:rPr lang="nl-NL" sz="2000" dirty="0"/>
            </a:br>
            <a:r>
              <a:rPr lang="nl-NL" sz="2000" dirty="0"/>
              <a:t>PSYCHO SOCIALE FACTOREN</a:t>
            </a:r>
            <a:br>
              <a:rPr lang="nl-NL" sz="2000" dirty="0"/>
            </a:br>
            <a:r>
              <a:rPr lang="nl-NL" sz="2000" dirty="0"/>
              <a:t>ETC.</a:t>
            </a:r>
          </a:p>
        </p:txBody>
      </p:sp>
      <p:sp>
        <p:nvSpPr>
          <p:cNvPr id="3" name="Ondertitel 2">
            <a:extLst>
              <a:ext uri="{FF2B5EF4-FFF2-40B4-BE49-F238E27FC236}">
                <a16:creationId xmlns:a16="http://schemas.microsoft.com/office/drawing/2014/main" id="{B34267F3-2F02-0D6E-5EA5-B9C827EDAC62}"/>
              </a:ext>
            </a:extLst>
          </p:cNvPr>
          <p:cNvSpPr>
            <a:spLocks noGrp="1"/>
          </p:cNvSpPr>
          <p:nvPr>
            <p:ph type="subTitle" idx="1"/>
          </p:nvPr>
        </p:nvSpPr>
        <p:spPr>
          <a:xfrm>
            <a:off x="3688080" y="4117869"/>
            <a:ext cx="8149244" cy="1309255"/>
          </a:xfrm>
        </p:spPr>
        <p:txBody>
          <a:bodyPr/>
          <a:lstStyle/>
          <a:p>
            <a:r>
              <a:rPr lang="nl-NL" dirty="0"/>
              <a:t>INZET VAN MOBIEL GERIATRISCHE TEAMS BIJ PARKINSON</a:t>
            </a:r>
          </a:p>
          <a:p>
            <a:r>
              <a:rPr lang="nl-NL" dirty="0"/>
              <a:t>NAAST</a:t>
            </a:r>
          </a:p>
          <a:p>
            <a:r>
              <a:rPr lang="nl-NL" dirty="0"/>
              <a:t>BESCHIKBAARHEID SPECIALISTISCHE KENNIS</a:t>
            </a:r>
          </a:p>
        </p:txBody>
      </p:sp>
      <p:pic>
        <p:nvPicPr>
          <p:cNvPr id="4" name="Afbeelding 3">
            <a:extLst>
              <a:ext uri="{FF2B5EF4-FFF2-40B4-BE49-F238E27FC236}">
                <a16:creationId xmlns:a16="http://schemas.microsoft.com/office/drawing/2014/main" id="{441CACEF-2FD4-9AF2-3B1E-4C31C67B2878}"/>
              </a:ext>
            </a:extLst>
          </p:cNvPr>
          <p:cNvPicPr>
            <a:picLocks noChangeAspect="1"/>
          </p:cNvPicPr>
          <p:nvPr/>
        </p:nvPicPr>
        <p:blipFill>
          <a:blip r:embed="rId3"/>
          <a:stretch>
            <a:fillRect/>
          </a:stretch>
        </p:blipFill>
        <p:spPr>
          <a:xfrm>
            <a:off x="0" y="0"/>
            <a:ext cx="3688081" cy="6858000"/>
          </a:xfrm>
          <a:prstGeom prst="rect">
            <a:avLst/>
          </a:prstGeom>
        </p:spPr>
      </p:pic>
      <p:sp>
        <p:nvSpPr>
          <p:cNvPr id="6" name="Tekstvak 5">
            <a:extLst>
              <a:ext uri="{FF2B5EF4-FFF2-40B4-BE49-F238E27FC236}">
                <a16:creationId xmlns:a16="http://schemas.microsoft.com/office/drawing/2014/main" id="{B9A17DF8-439B-79E3-2CC4-DA749A6A5D59}"/>
              </a:ext>
            </a:extLst>
          </p:cNvPr>
          <p:cNvSpPr txBox="1"/>
          <p:nvPr/>
        </p:nvSpPr>
        <p:spPr>
          <a:xfrm>
            <a:off x="5000196" y="1430876"/>
            <a:ext cx="6098720" cy="369332"/>
          </a:xfrm>
          <a:prstGeom prst="rect">
            <a:avLst/>
          </a:prstGeom>
          <a:noFill/>
        </p:spPr>
        <p:txBody>
          <a:bodyPr wrap="square">
            <a:spAutoFit/>
          </a:bodyPr>
          <a:lstStyle/>
          <a:p>
            <a:pPr algn="ctr"/>
            <a:r>
              <a:rPr lang="nl-NL" dirty="0">
                <a:solidFill>
                  <a:srgbClr val="92D050"/>
                </a:solidFill>
              </a:rPr>
              <a:t>PUNT VOOR PARKINSON - UTRECHT</a:t>
            </a:r>
          </a:p>
        </p:txBody>
      </p:sp>
      <p:sp>
        <p:nvSpPr>
          <p:cNvPr id="8" name="Tekstvak 7">
            <a:extLst>
              <a:ext uri="{FF2B5EF4-FFF2-40B4-BE49-F238E27FC236}">
                <a16:creationId xmlns:a16="http://schemas.microsoft.com/office/drawing/2014/main" id="{2BD3029D-6756-EFA3-7B00-02B20A1AFF91}"/>
              </a:ext>
            </a:extLst>
          </p:cNvPr>
          <p:cNvSpPr txBox="1"/>
          <p:nvPr/>
        </p:nvSpPr>
        <p:spPr>
          <a:xfrm>
            <a:off x="4807869" y="2105561"/>
            <a:ext cx="384653" cy="1323439"/>
          </a:xfrm>
          <a:prstGeom prst="rect">
            <a:avLst/>
          </a:prstGeom>
          <a:noFill/>
        </p:spPr>
        <p:txBody>
          <a:bodyPr wrap="square" rtlCol="0">
            <a:spAutoFit/>
          </a:bodyPr>
          <a:lstStyle/>
          <a:p>
            <a:r>
              <a:rPr lang="nl-NL" sz="8000" b="1" dirty="0">
                <a:solidFill>
                  <a:schemeClr val="accent2"/>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1659836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29E51FB-A1B6-4E77-9260-DDE09400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7F54F66-6915-49F6-935A-7E08AA1D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fbeelding 18">
            <a:extLst>
              <a:ext uri="{FF2B5EF4-FFF2-40B4-BE49-F238E27FC236}">
                <a16:creationId xmlns:a16="http://schemas.microsoft.com/office/drawing/2014/main" id="{7ADE79CE-C80C-90D4-49E9-BDF1728F7CB9}"/>
              </a:ext>
            </a:extLst>
          </p:cNvPr>
          <p:cNvPicPr>
            <a:picLocks noChangeAspect="1"/>
          </p:cNvPicPr>
          <p:nvPr/>
        </p:nvPicPr>
        <p:blipFill>
          <a:blip r:embed="rId3"/>
          <a:stretch>
            <a:fillRect/>
          </a:stretch>
        </p:blipFill>
        <p:spPr>
          <a:xfrm>
            <a:off x="321734" y="1963934"/>
            <a:ext cx="2921181" cy="2921181"/>
          </a:xfrm>
          <a:prstGeom prst="rect">
            <a:avLst/>
          </a:prstGeom>
        </p:spPr>
      </p:pic>
      <p:pic>
        <p:nvPicPr>
          <p:cNvPr id="1026" name="Picture 2" descr="ONTiE Basis afgerond – Start ONTiE Wlz Zorg – Samen Sterker Eemland">
            <a:extLst>
              <a:ext uri="{FF2B5EF4-FFF2-40B4-BE49-F238E27FC236}">
                <a16:creationId xmlns:a16="http://schemas.microsoft.com/office/drawing/2014/main" id="{7A409837-3017-A21D-7091-EB7170B0F2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16385" y="1689970"/>
            <a:ext cx="4255481" cy="3195145"/>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4" descr="Heuvelrug Gezond">
            <a:extLst>
              <a:ext uri="{FF2B5EF4-FFF2-40B4-BE49-F238E27FC236}">
                <a16:creationId xmlns:a16="http://schemas.microsoft.com/office/drawing/2014/main" id="{4559DA38-6A69-8753-3F1A-7A5A370FD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AutoShape 6" descr="Heuvelrug Gezond">
            <a:extLst>
              <a:ext uri="{FF2B5EF4-FFF2-40B4-BE49-F238E27FC236}">
                <a16:creationId xmlns:a16="http://schemas.microsoft.com/office/drawing/2014/main" id="{A167A877-ADC3-1342-F55E-3B1E3C2C05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AutoShape 8" descr="Heuvelrug Gezond">
            <a:extLst>
              <a:ext uri="{FF2B5EF4-FFF2-40B4-BE49-F238E27FC236}">
                <a16:creationId xmlns:a16="http://schemas.microsoft.com/office/drawing/2014/main" id="{8D3DB382-88D6-8394-7EEA-5EBECDAEB4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 name="Afbeelding 2">
            <a:extLst>
              <a:ext uri="{FF2B5EF4-FFF2-40B4-BE49-F238E27FC236}">
                <a16:creationId xmlns:a16="http://schemas.microsoft.com/office/drawing/2014/main" id="{49919214-A48D-C659-8FAE-2568571BC1B8}"/>
              </a:ext>
            </a:extLst>
          </p:cNvPr>
          <p:cNvPicPr>
            <a:picLocks noChangeAspect="1"/>
          </p:cNvPicPr>
          <p:nvPr/>
        </p:nvPicPr>
        <p:blipFill>
          <a:blip r:embed="rId5"/>
          <a:stretch>
            <a:fillRect/>
          </a:stretch>
        </p:blipFill>
        <p:spPr>
          <a:xfrm>
            <a:off x="4351023" y="1957228"/>
            <a:ext cx="2921181" cy="2931208"/>
          </a:xfrm>
          <a:prstGeom prst="rect">
            <a:avLst/>
          </a:prstGeom>
        </p:spPr>
      </p:pic>
    </p:spTree>
    <p:extLst>
      <p:ext uri="{BB962C8B-B14F-4D97-AF65-F5344CB8AC3E}">
        <p14:creationId xmlns:p14="http://schemas.microsoft.com/office/powerpoint/2010/main" val="187457055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9638D-A640-24F4-BEE7-CFCB8FC2BC1A}"/>
              </a:ext>
            </a:extLst>
          </p:cNvPr>
          <p:cNvSpPr>
            <a:spLocks noGrp="1"/>
          </p:cNvSpPr>
          <p:nvPr>
            <p:ph type="title"/>
          </p:nvPr>
        </p:nvSpPr>
        <p:spPr/>
        <p:txBody>
          <a:bodyPr/>
          <a:lstStyle/>
          <a:p>
            <a:r>
              <a:rPr lang="nl-NL" dirty="0"/>
              <a:t>Inhoud</a:t>
            </a:r>
          </a:p>
        </p:txBody>
      </p:sp>
      <p:graphicFrame>
        <p:nvGraphicFramePr>
          <p:cNvPr id="5" name="Tijdelijke aanduiding voor inhoud 2">
            <a:extLst>
              <a:ext uri="{FF2B5EF4-FFF2-40B4-BE49-F238E27FC236}">
                <a16:creationId xmlns:a16="http://schemas.microsoft.com/office/drawing/2014/main" id="{0EAF0B3F-E4E7-C4BF-B9A4-2D67870C154F}"/>
              </a:ext>
            </a:extLst>
          </p:cNvPr>
          <p:cNvGraphicFramePr>
            <a:graphicFrameLocks noGrp="1"/>
          </p:cNvGraphicFramePr>
          <p:nvPr>
            <p:ph idx="1"/>
            <p:extLst>
              <p:ext uri="{D42A27DB-BD31-4B8C-83A1-F6EECF244321}">
                <p14:modId xmlns:p14="http://schemas.microsoft.com/office/powerpoint/2010/main" val="4039339197"/>
              </p:ext>
            </p:extLst>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9497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4587A-A0C3-7F3F-0A43-6A563BC5D060}"/>
              </a:ext>
            </a:extLst>
          </p:cNvPr>
          <p:cNvSpPr>
            <a:spLocks noGrp="1"/>
          </p:cNvSpPr>
          <p:nvPr>
            <p:ph type="title"/>
          </p:nvPr>
        </p:nvSpPr>
        <p:spPr/>
        <p:txBody>
          <a:bodyPr/>
          <a:lstStyle/>
          <a:p>
            <a:r>
              <a:rPr lang="nl-NL" dirty="0"/>
              <a:t>NHG STANDAARD</a:t>
            </a:r>
          </a:p>
        </p:txBody>
      </p:sp>
      <p:graphicFrame>
        <p:nvGraphicFramePr>
          <p:cNvPr id="7" name="Tijdelijke aanduiding voor inhoud 2">
            <a:extLst>
              <a:ext uri="{FF2B5EF4-FFF2-40B4-BE49-F238E27FC236}">
                <a16:creationId xmlns:a16="http://schemas.microsoft.com/office/drawing/2014/main" id="{2D9E44FB-8776-6918-BD84-BC16611A90DE}"/>
              </a:ext>
            </a:extLst>
          </p:cNvPr>
          <p:cNvGraphicFramePr>
            <a:graphicFrameLocks noGrp="1"/>
          </p:cNvGraphicFramePr>
          <p:nvPr>
            <p:ph sz="half" idx="1"/>
            <p:extLst>
              <p:ext uri="{D42A27DB-BD31-4B8C-83A1-F6EECF244321}">
                <p14:modId xmlns:p14="http://schemas.microsoft.com/office/powerpoint/2010/main" val="4134735212"/>
              </p:ext>
            </p:extLst>
          </p:nvPr>
        </p:nvGraphicFramePr>
        <p:xfrm>
          <a:off x="1205344" y="2011680"/>
          <a:ext cx="4754880"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jdelijke aanduiding voor inhoud 4">
            <a:extLst>
              <a:ext uri="{FF2B5EF4-FFF2-40B4-BE49-F238E27FC236}">
                <a16:creationId xmlns:a16="http://schemas.microsoft.com/office/drawing/2014/main" id="{F50C1437-78E1-23ED-E02E-1D46FD864AA9}"/>
              </a:ext>
            </a:extLst>
          </p:cNvPr>
          <p:cNvSpPr>
            <a:spLocks noGrp="1"/>
          </p:cNvSpPr>
          <p:nvPr>
            <p:ph sz="half" idx="2"/>
          </p:nvPr>
        </p:nvSpPr>
        <p:spPr/>
        <p:txBody>
          <a:bodyPr>
            <a:normAutofit fontScale="70000" lnSpcReduction="20000"/>
          </a:bodyPr>
          <a:lstStyle/>
          <a:p>
            <a:r>
              <a:rPr lang="nl-NL" dirty="0"/>
              <a:t>DEMENTIE</a:t>
            </a:r>
          </a:p>
          <a:p>
            <a:r>
              <a:rPr lang="nl-NL" dirty="0"/>
              <a:t>PSYCHOTISCHE SYMPTOMEN</a:t>
            </a:r>
          </a:p>
          <a:p>
            <a:r>
              <a:rPr lang="nl-NL" dirty="0"/>
              <a:t>SLAAPSTOORNISSEN</a:t>
            </a:r>
          </a:p>
          <a:p>
            <a:r>
              <a:rPr lang="nl-NL" dirty="0"/>
              <a:t>VALLEN</a:t>
            </a:r>
          </a:p>
          <a:p>
            <a:r>
              <a:rPr lang="nl-NL" dirty="0"/>
              <a:t>SLIKPROBLEMEN EN SPEELKSELVLOED</a:t>
            </a:r>
          </a:p>
          <a:p>
            <a:r>
              <a:rPr lang="nl-NL" dirty="0"/>
              <a:t>GEWICHTSVERLIES </a:t>
            </a:r>
          </a:p>
          <a:p>
            <a:r>
              <a:rPr lang="nl-NL" dirty="0"/>
              <a:t>OBSTIPATIE</a:t>
            </a:r>
          </a:p>
          <a:p>
            <a:r>
              <a:rPr lang="nl-NL" dirty="0"/>
              <a:t>MICTIEKLACHTEN</a:t>
            </a:r>
          </a:p>
          <a:p>
            <a:r>
              <a:rPr lang="nl-NL" dirty="0"/>
              <a:t>SEKSUELE PROBLEMEN</a:t>
            </a:r>
          </a:p>
          <a:p>
            <a:r>
              <a:rPr lang="nl-NL" dirty="0"/>
              <a:t>ORTHOSTATISCHE HYPOTENSIE </a:t>
            </a:r>
          </a:p>
          <a:p>
            <a:r>
              <a:rPr lang="nl-NL" dirty="0"/>
              <a:t>OVERMATIG TRANSPINEREN</a:t>
            </a:r>
          </a:p>
          <a:p>
            <a:r>
              <a:rPr lang="nl-NL" dirty="0"/>
              <a:t>PSYCHOSOCIALE PROBLEMEN </a:t>
            </a:r>
          </a:p>
        </p:txBody>
      </p:sp>
    </p:spTree>
    <p:extLst>
      <p:ext uri="{BB962C8B-B14F-4D97-AF65-F5344CB8AC3E}">
        <p14:creationId xmlns:p14="http://schemas.microsoft.com/office/powerpoint/2010/main" val="4218665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Parkinson Regio</a:t>
            </a:r>
          </a:p>
        </p:txBody>
      </p:sp>
      <p:pic>
        <p:nvPicPr>
          <p:cNvPr id="7" name="Afbeelding 6">
            <a:extLst>
              <a:ext uri="{FF2B5EF4-FFF2-40B4-BE49-F238E27FC236}">
                <a16:creationId xmlns:a16="http://schemas.microsoft.com/office/drawing/2014/main" id="{2E614D3B-B546-9995-22FF-51BC0D7F9E0C}"/>
              </a:ext>
            </a:extLst>
          </p:cNvPr>
          <p:cNvPicPr>
            <a:picLocks noChangeAspect="1"/>
          </p:cNvPicPr>
          <p:nvPr/>
        </p:nvPicPr>
        <p:blipFill>
          <a:blip r:embed="rId3"/>
          <a:stretch>
            <a:fillRect/>
          </a:stretch>
        </p:blipFill>
        <p:spPr>
          <a:xfrm>
            <a:off x="0" y="137220"/>
            <a:ext cx="12192000" cy="5762103"/>
          </a:xfrm>
          <a:prstGeom prst="rect">
            <a:avLst/>
          </a:prstGeom>
        </p:spPr>
      </p:pic>
      <p:sp>
        <p:nvSpPr>
          <p:cNvPr id="3" name="Tekstvak 2">
            <a:extLst>
              <a:ext uri="{FF2B5EF4-FFF2-40B4-BE49-F238E27FC236}">
                <a16:creationId xmlns:a16="http://schemas.microsoft.com/office/drawing/2014/main" id="{D9409ADA-849B-9559-CF30-9CBA9C896ABB}"/>
              </a:ext>
            </a:extLst>
          </p:cNvPr>
          <p:cNvSpPr txBox="1"/>
          <p:nvPr/>
        </p:nvSpPr>
        <p:spPr>
          <a:xfrm>
            <a:off x="3653837" y="6204492"/>
            <a:ext cx="4882243" cy="369332"/>
          </a:xfrm>
          <a:prstGeom prst="rect">
            <a:avLst/>
          </a:prstGeom>
          <a:noFill/>
        </p:spPr>
        <p:txBody>
          <a:bodyPr wrap="square" rtlCol="0">
            <a:spAutoFit/>
          </a:bodyPr>
          <a:lstStyle/>
          <a:p>
            <a:pPr algn="ctr"/>
            <a:r>
              <a:rPr lang="nl-NL" dirty="0">
                <a:solidFill>
                  <a:srgbClr val="92D050"/>
                </a:solidFill>
              </a:rPr>
              <a:t>PIRAMIDEMODEL UTRECHT</a:t>
            </a:r>
          </a:p>
        </p:txBody>
      </p:sp>
    </p:spTree>
    <p:extLst>
      <p:ext uri="{BB962C8B-B14F-4D97-AF65-F5344CB8AC3E}">
        <p14:creationId xmlns:p14="http://schemas.microsoft.com/office/powerpoint/2010/main" val="122522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t>Monodisciplinaire behandeling</a:t>
            </a:r>
          </a:p>
        </p:txBody>
      </p:sp>
      <p:pic>
        <p:nvPicPr>
          <p:cNvPr id="6" name="Afbeelding 5"/>
          <p:cNvPicPr>
            <a:picLocks noChangeAspect="1"/>
          </p:cNvPicPr>
          <p:nvPr/>
        </p:nvPicPr>
        <p:blipFill>
          <a:blip r:embed="rId3"/>
          <a:stretch>
            <a:fillRect/>
          </a:stretch>
        </p:blipFill>
        <p:spPr>
          <a:xfrm>
            <a:off x="3135022" y="3108749"/>
            <a:ext cx="634039" cy="1755800"/>
          </a:xfrm>
          <a:prstGeom prst="rect">
            <a:avLst/>
          </a:prstGeom>
        </p:spPr>
      </p:pic>
      <p:pic>
        <p:nvPicPr>
          <p:cNvPr id="7" name="Afbeelding 6"/>
          <p:cNvPicPr>
            <a:picLocks noChangeAspect="1"/>
          </p:cNvPicPr>
          <p:nvPr/>
        </p:nvPicPr>
        <p:blipFill>
          <a:blip r:embed="rId3"/>
          <a:stretch>
            <a:fillRect/>
          </a:stretch>
        </p:blipFill>
        <p:spPr>
          <a:xfrm>
            <a:off x="5750432" y="3164582"/>
            <a:ext cx="634039" cy="1755800"/>
          </a:xfrm>
          <a:prstGeom prst="rect">
            <a:avLst/>
          </a:prstGeom>
        </p:spPr>
      </p:pic>
      <p:pic>
        <p:nvPicPr>
          <p:cNvPr id="8" name="Afbeelding 7"/>
          <p:cNvPicPr>
            <a:picLocks noChangeAspect="1"/>
          </p:cNvPicPr>
          <p:nvPr/>
        </p:nvPicPr>
        <p:blipFill>
          <a:blip r:embed="rId3"/>
          <a:stretch>
            <a:fillRect/>
          </a:stretch>
        </p:blipFill>
        <p:spPr>
          <a:xfrm>
            <a:off x="8237346" y="3108749"/>
            <a:ext cx="634039" cy="1755800"/>
          </a:xfrm>
          <a:prstGeom prst="rect">
            <a:avLst/>
          </a:prstGeom>
        </p:spPr>
      </p:pic>
      <p:sp>
        <p:nvSpPr>
          <p:cNvPr id="9" name="Rechthoek 8"/>
          <p:cNvSpPr/>
          <p:nvPr/>
        </p:nvSpPr>
        <p:spPr>
          <a:xfrm>
            <a:off x="7741546" y="2686791"/>
            <a:ext cx="1625638" cy="369332"/>
          </a:xfrm>
          <a:prstGeom prst="rect">
            <a:avLst/>
          </a:prstGeom>
        </p:spPr>
        <p:txBody>
          <a:bodyPr wrap="none">
            <a:spAutoFit/>
          </a:bodyPr>
          <a:lstStyle/>
          <a:p>
            <a:r>
              <a:rPr lang="nl-NL" dirty="0"/>
              <a:t>FYSIOTHERAPIE</a:t>
            </a:r>
          </a:p>
        </p:txBody>
      </p:sp>
      <p:sp>
        <p:nvSpPr>
          <p:cNvPr id="11" name="Rechthoek 10"/>
          <p:cNvSpPr/>
          <p:nvPr/>
        </p:nvSpPr>
        <p:spPr>
          <a:xfrm>
            <a:off x="2625121" y="2686791"/>
            <a:ext cx="1382686" cy="369332"/>
          </a:xfrm>
          <a:prstGeom prst="rect">
            <a:avLst/>
          </a:prstGeom>
        </p:spPr>
        <p:txBody>
          <a:bodyPr wrap="none">
            <a:spAutoFit/>
          </a:bodyPr>
          <a:lstStyle/>
          <a:p>
            <a:r>
              <a:rPr lang="nl-NL" dirty="0"/>
              <a:t>LOGOPEDIE</a:t>
            </a:r>
          </a:p>
        </p:txBody>
      </p:sp>
      <p:sp>
        <p:nvSpPr>
          <p:cNvPr id="13" name="Rechthoek 12">
            <a:extLst>
              <a:ext uri="{FF2B5EF4-FFF2-40B4-BE49-F238E27FC236}">
                <a16:creationId xmlns:a16="http://schemas.microsoft.com/office/drawing/2014/main" id="{3AC61CA8-FAE9-530C-9077-C274400684AF}"/>
              </a:ext>
            </a:extLst>
          </p:cNvPr>
          <p:cNvSpPr/>
          <p:nvPr/>
        </p:nvSpPr>
        <p:spPr>
          <a:xfrm>
            <a:off x="1730829" y="4898571"/>
            <a:ext cx="8523514" cy="10450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00E123DA-76FB-F4CC-D53C-A1631ED3C9B9}"/>
              </a:ext>
            </a:extLst>
          </p:cNvPr>
          <p:cNvSpPr txBox="1"/>
          <p:nvPr/>
        </p:nvSpPr>
        <p:spPr>
          <a:xfrm>
            <a:off x="5180559" y="2317459"/>
            <a:ext cx="1828800" cy="369332"/>
          </a:xfrm>
          <a:prstGeom prst="rect">
            <a:avLst/>
          </a:prstGeom>
          <a:noFill/>
        </p:spPr>
        <p:txBody>
          <a:bodyPr wrap="square" rtlCol="0">
            <a:spAutoFit/>
          </a:bodyPr>
          <a:lstStyle/>
          <a:p>
            <a:r>
              <a:rPr lang="nl-NL" dirty="0"/>
              <a:t>NEUROLOGIE</a:t>
            </a:r>
          </a:p>
        </p:txBody>
      </p:sp>
      <p:cxnSp>
        <p:nvCxnSpPr>
          <p:cNvPr id="18" name="Rechte verbindingslijn met pijl 17">
            <a:extLst>
              <a:ext uri="{FF2B5EF4-FFF2-40B4-BE49-F238E27FC236}">
                <a16:creationId xmlns:a16="http://schemas.microsoft.com/office/drawing/2014/main" id="{15A20AA4-1B21-1F27-D447-98F38B0ED2CA}"/>
              </a:ext>
            </a:extLst>
          </p:cNvPr>
          <p:cNvCxnSpPr>
            <a:endCxn id="11" idx="3"/>
          </p:cNvCxnSpPr>
          <p:nvPr/>
        </p:nvCxnSpPr>
        <p:spPr>
          <a:xfrm flipH="1">
            <a:off x="4007807" y="2485796"/>
            <a:ext cx="1054050" cy="385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C4635B3B-9B86-8C44-2669-152C8C3824A7}"/>
              </a:ext>
            </a:extLst>
          </p:cNvPr>
          <p:cNvCxnSpPr/>
          <p:nvPr/>
        </p:nvCxnSpPr>
        <p:spPr>
          <a:xfrm>
            <a:off x="6687496" y="2485796"/>
            <a:ext cx="921618" cy="1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3E7300D5-98F1-1A1E-75EE-E6CE91FB06D5}"/>
              </a:ext>
            </a:extLst>
          </p:cNvPr>
          <p:cNvSpPr txBox="1"/>
          <p:nvPr/>
        </p:nvSpPr>
        <p:spPr>
          <a:xfrm>
            <a:off x="5443093" y="5142285"/>
            <a:ext cx="4119771" cy="400110"/>
          </a:xfrm>
          <a:prstGeom prst="rect">
            <a:avLst/>
          </a:prstGeom>
          <a:noFill/>
        </p:spPr>
        <p:txBody>
          <a:bodyPr wrap="square" rtlCol="0">
            <a:spAutoFit/>
          </a:bodyPr>
          <a:lstStyle/>
          <a:p>
            <a:r>
              <a:rPr lang="nl-NL" sz="2000" dirty="0"/>
              <a:t>HUISARTS</a:t>
            </a:r>
          </a:p>
        </p:txBody>
      </p:sp>
    </p:spTree>
    <p:extLst>
      <p:ext uri="{BB962C8B-B14F-4D97-AF65-F5344CB8AC3E}">
        <p14:creationId xmlns:p14="http://schemas.microsoft.com/office/powerpoint/2010/main" val="909092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Parkinson Regio</a:t>
            </a:r>
          </a:p>
        </p:txBody>
      </p:sp>
      <p:pic>
        <p:nvPicPr>
          <p:cNvPr id="7" name="Afbeelding 6">
            <a:extLst>
              <a:ext uri="{FF2B5EF4-FFF2-40B4-BE49-F238E27FC236}">
                <a16:creationId xmlns:a16="http://schemas.microsoft.com/office/drawing/2014/main" id="{2E614D3B-B546-9995-22FF-51BC0D7F9E0C}"/>
              </a:ext>
            </a:extLst>
          </p:cNvPr>
          <p:cNvPicPr>
            <a:picLocks noChangeAspect="1"/>
          </p:cNvPicPr>
          <p:nvPr/>
        </p:nvPicPr>
        <p:blipFill>
          <a:blip r:embed="rId3"/>
          <a:stretch>
            <a:fillRect/>
          </a:stretch>
        </p:blipFill>
        <p:spPr>
          <a:xfrm>
            <a:off x="0" y="137220"/>
            <a:ext cx="12192000" cy="5762103"/>
          </a:xfrm>
          <a:prstGeom prst="rect">
            <a:avLst/>
          </a:prstGeom>
        </p:spPr>
      </p:pic>
      <p:sp>
        <p:nvSpPr>
          <p:cNvPr id="3" name="Tekstvak 2">
            <a:extLst>
              <a:ext uri="{FF2B5EF4-FFF2-40B4-BE49-F238E27FC236}">
                <a16:creationId xmlns:a16="http://schemas.microsoft.com/office/drawing/2014/main" id="{6E0C8CC8-0815-FA4E-A22F-2C51996D100E}"/>
              </a:ext>
            </a:extLst>
          </p:cNvPr>
          <p:cNvSpPr txBox="1"/>
          <p:nvPr/>
        </p:nvSpPr>
        <p:spPr>
          <a:xfrm>
            <a:off x="3494314" y="6046279"/>
            <a:ext cx="6041572" cy="369332"/>
          </a:xfrm>
          <a:prstGeom prst="rect">
            <a:avLst/>
          </a:prstGeom>
          <a:noFill/>
        </p:spPr>
        <p:txBody>
          <a:bodyPr wrap="square" rtlCol="0">
            <a:spAutoFit/>
          </a:bodyPr>
          <a:lstStyle/>
          <a:p>
            <a:r>
              <a:rPr lang="nl-NL" dirty="0">
                <a:solidFill>
                  <a:schemeClr val="accent1"/>
                </a:solidFill>
              </a:rPr>
              <a:t>MULTI- OF INTERDISCIPLINAIRE SAMENWERKING</a:t>
            </a:r>
          </a:p>
        </p:txBody>
      </p:sp>
    </p:spTree>
    <p:extLst>
      <p:ext uri="{BB962C8B-B14F-4D97-AF65-F5344CB8AC3E}">
        <p14:creationId xmlns:p14="http://schemas.microsoft.com/office/powerpoint/2010/main" val="28157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id="{53FD8994-38E8-4E51-9444-3447A1719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F71673FE-0587-4591-8D3B-D7F7345E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el 1">
            <a:extLst>
              <a:ext uri="{FF2B5EF4-FFF2-40B4-BE49-F238E27FC236}">
                <a16:creationId xmlns:a16="http://schemas.microsoft.com/office/drawing/2014/main" id="{BD572AD9-620E-AC4C-8B92-243EB529F61E}"/>
              </a:ext>
            </a:extLst>
          </p:cNvPr>
          <p:cNvSpPr>
            <a:spLocks noGrp="1"/>
          </p:cNvSpPr>
          <p:nvPr>
            <p:ph type="title"/>
          </p:nvPr>
        </p:nvSpPr>
        <p:spPr>
          <a:xfrm>
            <a:off x="6449961" y="284176"/>
            <a:ext cx="5094980" cy="1508760"/>
          </a:xfrm>
        </p:spPr>
        <p:txBody>
          <a:bodyPr>
            <a:normAutofit/>
          </a:bodyPr>
          <a:lstStyle/>
          <a:p>
            <a:r>
              <a:rPr lang="nl-NL" sz="2400" dirty="0">
                <a:solidFill>
                  <a:schemeClr val="accent1"/>
                </a:solidFill>
              </a:rPr>
              <a:t>NETWERKZORG</a:t>
            </a:r>
          </a:p>
        </p:txBody>
      </p:sp>
      <p:sp>
        <p:nvSpPr>
          <p:cNvPr id="3" name="Tijdelijke aanduiding voor inhoud 2">
            <a:extLst>
              <a:ext uri="{FF2B5EF4-FFF2-40B4-BE49-F238E27FC236}">
                <a16:creationId xmlns:a16="http://schemas.microsoft.com/office/drawing/2014/main" id="{45B64654-080B-4E60-544A-C8329B3F2AC6}"/>
              </a:ext>
            </a:extLst>
          </p:cNvPr>
          <p:cNvSpPr>
            <a:spLocks noGrp="1"/>
          </p:cNvSpPr>
          <p:nvPr>
            <p:ph idx="1"/>
          </p:nvPr>
        </p:nvSpPr>
        <p:spPr>
          <a:xfrm>
            <a:off x="6449961" y="2011680"/>
            <a:ext cx="5090578" cy="4206240"/>
          </a:xfrm>
        </p:spPr>
        <p:txBody>
          <a:bodyPr>
            <a:normAutofit/>
          </a:bodyPr>
          <a:lstStyle/>
          <a:p>
            <a:r>
              <a:rPr lang="nl-NL" dirty="0"/>
              <a:t>VANWEGE DE COMPLEXITEIT VAN PARKINSON MAKEN DE MEESTE PATIENTEN GEBRUIK VAN MEERDERE ZORGPROFESSIONALS EN ORGANISATIES</a:t>
            </a:r>
          </a:p>
          <a:p>
            <a:r>
              <a:rPr lang="nl-NL" dirty="0"/>
              <a:t>COMPETENTIES INDIVIDUELE ZORGPROFESSIONALS</a:t>
            </a:r>
          </a:p>
          <a:p>
            <a:r>
              <a:rPr lang="nl-NL" dirty="0"/>
              <a:t>MULTIDISCIPLINAIRE VS INTERDISCIPLINAIRE SAMENWERKING</a:t>
            </a:r>
          </a:p>
          <a:p>
            <a:r>
              <a:rPr lang="nl-NL" dirty="0"/>
              <a:t>COORDINATIE IN HET ZORGNETWERK</a:t>
            </a:r>
          </a:p>
        </p:txBody>
      </p:sp>
      <p:sp>
        <p:nvSpPr>
          <p:cNvPr id="5" name="Tekstvak 4">
            <a:extLst>
              <a:ext uri="{FF2B5EF4-FFF2-40B4-BE49-F238E27FC236}">
                <a16:creationId xmlns:a16="http://schemas.microsoft.com/office/drawing/2014/main" id="{46E491AA-516A-5715-E9E2-FC19C01E8321}"/>
              </a:ext>
            </a:extLst>
          </p:cNvPr>
          <p:cNvSpPr txBox="1"/>
          <p:nvPr/>
        </p:nvSpPr>
        <p:spPr>
          <a:xfrm>
            <a:off x="-98059" y="6579723"/>
            <a:ext cx="6223556" cy="556553"/>
          </a:xfrm>
          <a:prstGeom prst="rect">
            <a:avLst/>
          </a:prstGeom>
          <a:solidFill>
            <a:srgbClr val="000000">
              <a:alpha val="50000"/>
            </a:srgbClr>
          </a:solidFill>
          <a:ln>
            <a:noFill/>
          </a:ln>
        </p:spPr>
        <p:txBody>
          <a:bodyPr wrap="square" rtlCol="0">
            <a:noAutofit/>
          </a:bodyPr>
          <a:lstStyle/>
          <a:p>
            <a:pPr algn="ctr">
              <a:spcAft>
                <a:spcPts val="600"/>
              </a:spcAft>
            </a:pPr>
            <a:r>
              <a:rPr lang="nl-NL" sz="1300" dirty="0">
                <a:solidFill>
                  <a:srgbClr val="FFFFFF"/>
                </a:solidFill>
              </a:rPr>
              <a:t>Uit: multidisciplinaire richtlijn Ziekte van Parkinson 2020</a:t>
            </a:r>
          </a:p>
        </p:txBody>
      </p:sp>
      <p:pic>
        <p:nvPicPr>
          <p:cNvPr id="6" name="Afbeelding 5">
            <a:extLst>
              <a:ext uri="{FF2B5EF4-FFF2-40B4-BE49-F238E27FC236}">
                <a16:creationId xmlns:a16="http://schemas.microsoft.com/office/drawing/2014/main" id="{0E178ECB-A086-8040-1F0C-B0BAFCCE3DD8}"/>
              </a:ext>
            </a:extLst>
          </p:cNvPr>
          <p:cNvPicPr>
            <a:picLocks noChangeAspect="1"/>
          </p:cNvPicPr>
          <p:nvPr/>
        </p:nvPicPr>
        <p:blipFill>
          <a:blip r:embed="rId3"/>
          <a:stretch>
            <a:fillRect/>
          </a:stretch>
        </p:blipFill>
        <p:spPr>
          <a:xfrm>
            <a:off x="244548" y="194252"/>
            <a:ext cx="5766179" cy="6023668"/>
          </a:xfrm>
          <a:prstGeom prst="rect">
            <a:avLst/>
          </a:prstGeom>
        </p:spPr>
      </p:pic>
    </p:spTree>
    <p:extLst>
      <p:ext uri="{BB962C8B-B14F-4D97-AF65-F5344CB8AC3E}">
        <p14:creationId xmlns:p14="http://schemas.microsoft.com/office/powerpoint/2010/main" val="219234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WOZO: ZELF ALS HET KAN, THUIS ALS HET KAN</a:t>
            </a:r>
          </a:p>
        </p:txBody>
      </p:sp>
      <p:pic>
        <p:nvPicPr>
          <p:cNvPr id="4" name="Tijdelijke aanduiding voor inhoud 3"/>
          <p:cNvPicPr>
            <a:picLocks noGrp="1" noChangeAspect="1"/>
          </p:cNvPicPr>
          <p:nvPr>
            <p:ph type="pic" idx="1"/>
          </p:nvPr>
        </p:nvPicPr>
        <p:blipFill rotWithShape="1">
          <a:blip r:embed="rId3"/>
          <a:srcRect t="23640" b="5836"/>
          <a:stretch/>
        </p:blipFill>
        <p:spPr>
          <a:xfrm>
            <a:off x="-277768" y="-133461"/>
            <a:ext cx="12745453" cy="4989733"/>
          </a:xfrm>
          <a:prstGeom prst="rect">
            <a:avLst/>
          </a:prstGeom>
          <a:pattFill prst="pct5">
            <a:fgClr>
              <a:schemeClr val="accent1"/>
            </a:fgClr>
            <a:bgClr>
              <a:schemeClr val="bg1"/>
            </a:bgClr>
          </a:pattFill>
        </p:spPr>
      </p:pic>
      <p:sp>
        <p:nvSpPr>
          <p:cNvPr id="5" name="Tijdelijke aanduiding voor tekst 4"/>
          <p:cNvSpPr>
            <a:spLocks noGrp="1"/>
          </p:cNvSpPr>
          <p:nvPr>
            <p:ph type="body" sz="half" idx="2"/>
          </p:nvPr>
        </p:nvSpPr>
        <p:spPr>
          <a:xfrm>
            <a:off x="409074" y="5125453"/>
            <a:ext cx="10582014" cy="454168"/>
          </a:xfrm>
        </p:spPr>
        <p:txBody>
          <a:bodyPr/>
          <a:lstStyle/>
          <a:p>
            <a:r>
              <a:rPr lang="nl-NL" dirty="0"/>
              <a:t>WLZ VOORLIGGEND?  </a:t>
            </a:r>
          </a:p>
        </p:txBody>
      </p:sp>
      <p:sp>
        <p:nvSpPr>
          <p:cNvPr id="2" name="Tekstvak 1"/>
          <p:cNvSpPr txBox="1"/>
          <p:nvPr/>
        </p:nvSpPr>
        <p:spPr>
          <a:xfrm>
            <a:off x="10345479" y="4486940"/>
            <a:ext cx="1509823" cy="369332"/>
          </a:xfrm>
          <a:prstGeom prst="rect">
            <a:avLst/>
          </a:prstGeom>
          <a:noFill/>
        </p:spPr>
        <p:txBody>
          <a:bodyPr wrap="square" rtlCol="0">
            <a:spAutoFit/>
          </a:bodyPr>
          <a:lstStyle/>
          <a:p>
            <a:r>
              <a:rPr lang="nl-NL" dirty="0" err="1">
                <a:solidFill>
                  <a:schemeClr val="bg2"/>
                </a:solidFill>
              </a:rPr>
              <a:t>Nursing</a:t>
            </a:r>
            <a:r>
              <a:rPr lang="nl-NL" dirty="0">
                <a:solidFill>
                  <a:schemeClr val="bg2"/>
                </a:solidFill>
              </a:rPr>
              <a:t> feb23</a:t>
            </a:r>
          </a:p>
        </p:txBody>
      </p:sp>
    </p:spTree>
    <p:extLst>
      <p:ext uri="{BB962C8B-B14F-4D97-AF65-F5344CB8AC3E}">
        <p14:creationId xmlns:p14="http://schemas.microsoft.com/office/powerpoint/2010/main" val="2088623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Medisch specialist als BEHANDELAAR OF consulent?</a:t>
            </a:r>
          </a:p>
        </p:txBody>
      </p:sp>
      <p:sp>
        <p:nvSpPr>
          <p:cNvPr id="6" name="Tijdelijke aanduiding voor tekst 5"/>
          <p:cNvSpPr>
            <a:spLocks noGrp="1"/>
          </p:cNvSpPr>
          <p:nvPr>
            <p:ph type="body" idx="1"/>
          </p:nvPr>
        </p:nvSpPr>
        <p:spPr/>
        <p:txBody>
          <a:bodyPr/>
          <a:lstStyle/>
          <a:p>
            <a:r>
              <a:rPr lang="nl-NL" dirty="0"/>
              <a:t>TWEEDE LIJN</a:t>
            </a:r>
          </a:p>
        </p:txBody>
      </p:sp>
      <p:sp>
        <p:nvSpPr>
          <p:cNvPr id="7" name="Tijdelijke aanduiding voor tekst 6"/>
          <p:cNvSpPr>
            <a:spLocks noGrp="1"/>
          </p:cNvSpPr>
          <p:nvPr>
            <p:ph type="body" sz="quarter" idx="3"/>
          </p:nvPr>
        </p:nvSpPr>
        <p:spPr/>
        <p:txBody>
          <a:bodyPr/>
          <a:lstStyle/>
          <a:p>
            <a:r>
              <a:rPr lang="nl-NL" dirty="0"/>
              <a:t>MGT</a:t>
            </a:r>
          </a:p>
        </p:txBody>
      </p:sp>
      <p:sp>
        <p:nvSpPr>
          <p:cNvPr id="11" name="Rechthoek 10"/>
          <p:cNvSpPr/>
          <p:nvPr/>
        </p:nvSpPr>
        <p:spPr>
          <a:xfrm>
            <a:off x="1620760" y="6204492"/>
            <a:ext cx="2224327" cy="369332"/>
          </a:xfrm>
          <a:prstGeom prst="rect">
            <a:avLst/>
          </a:prstGeom>
        </p:spPr>
        <p:txBody>
          <a:bodyPr wrap="none">
            <a:spAutoFit/>
          </a:bodyPr>
          <a:lstStyle/>
          <a:p>
            <a:r>
              <a:rPr lang="nl-NL" dirty="0"/>
              <a:t>Medische diagnostiek</a:t>
            </a:r>
          </a:p>
        </p:txBody>
      </p:sp>
      <p:sp>
        <p:nvSpPr>
          <p:cNvPr id="12" name="Rechthoek 11"/>
          <p:cNvSpPr/>
          <p:nvPr/>
        </p:nvSpPr>
        <p:spPr>
          <a:xfrm>
            <a:off x="4408717" y="6220074"/>
            <a:ext cx="2416687" cy="369332"/>
          </a:xfrm>
          <a:prstGeom prst="rect">
            <a:avLst/>
          </a:prstGeom>
        </p:spPr>
        <p:txBody>
          <a:bodyPr wrap="none">
            <a:spAutoFit/>
          </a:bodyPr>
          <a:lstStyle/>
          <a:p>
            <a:r>
              <a:rPr lang="nl-NL" dirty="0"/>
              <a:t>Functionele diagnostiek</a:t>
            </a:r>
          </a:p>
        </p:txBody>
      </p:sp>
      <p:sp>
        <p:nvSpPr>
          <p:cNvPr id="17" name="Ovaal 16">
            <a:extLst>
              <a:ext uri="{FF2B5EF4-FFF2-40B4-BE49-F238E27FC236}">
                <a16:creationId xmlns:a16="http://schemas.microsoft.com/office/drawing/2014/main" id="{464BBDDF-F5C1-0E73-7FA4-2D5FDFEF4C83}"/>
              </a:ext>
            </a:extLst>
          </p:cNvPr>
          <p:cNvSpPr/>
          <p:nvPr/>
        </p:nvSpPr>
        <p:spPr>
          <a:xfrm>
            <a:off x="6231230" y="2752445"/>
            <a:ext cx="2763437" cy="268247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260F97DC-0C39-DD2B-CBB8-7CD23E35A25B}"/>
              </a:ext>
            </a:extLst>
          </p:cNvPr>
          <p:cNvPicPr>
            <a:picLocks noChangeAspect="1"/>
          </p:cNvPicPr>
          <p:nvPr/>
        </p:nvPicPr>
        <p:blipFill>
          <a:blip r:embed="rId3"/>
          <a:stretch>
            <a:fillRect/>
          </a:stretch>
        </p:blipFill>
        <p:spPr>
          <a:xfrm>
            <a:off x="1403881" y="2756340"/>
            <a:ext cx="2658086" cy="2682472"/>
          </a:xfrm>
          <a:prstGeom prst="rect">
            <a:avLst/>
          </a:prstGeom>
        </p:spPr>
      </p:pic>
      <p:pic>
        <p:nvPicPr>
          <p:cNvPr id="19" name="Afbeelding 18">
            <a:extLst>
              <a:ext uri="{FF2B5EF4-FFF2-40B4-BE49-F238E27FC236}">
                <a16:creationId xmlns:a16="http://schemas.microsoft.com/office/drawing/2014/main" id="{E12AFD9B-C1FE-DDF3-D056-C51A9857CEA3}"/>
              </a:ext>
            </a:extLst>
          </p:cNvPr>
          <p:cNvPicPr>
            <a:picLocks noChangeAspect="1"/>
          </p:cNvPicPr>
          <p:nvPr/>
        </p:nvPicPr>
        <p:blipFill>
          <a:blip r:embed="rId4"/>
          <a:stretch>
            <a:fillRect/>
          </a:stretch>
        </p:blipFill>
        <p:spPr>
          <a:xfrm>
            <a:off x="2732924" y="4097576"/>
            <a:ext cx="920576" cy="981541"/>
          </a:xfrm>
          <a:prstGeom prst="rect">
            <a:avLst/>
          </a:prstGeom>
        </p:spPr>
      </p:pic>
      <p:pic>
        <p:nvPicPr>
          <p:cNvPr id="20" name="Afbeelding 19">
            <a:extLst>
              <a:ext uri="{FF2B5EF4-FFF2-40B4-BE49-F238E27FC236}">
                <a16:creationId xmlns:a16="http://schemas.microsoft.com/office/drawing/2014/main" id="{3C3A8CE2-88F4-9354-F7BE-8931C29286B5}"/>
              </a:ext>
            </a:extLst>
          </p:cNvPr>
          <p:cNvPicPr>
            <a:picLocks noChangeAspect="1"/>
          </p:cNvPicPr>
          <p:nvPr/>
        </p:nvPicPr>
        <p:blipFill>
          <a:blip r:embed="rId4"/>
          <a:stretch>
            <a:fillRect/>
          </a:stretch>
        </p:blipFill>
        <p:spPr>
          <a:xfrm>
            <a:off x="4061967" y="6204111"/>
            <a:ext cx="346750" cy="369713"/>
          </a:xfrm>
          <a:prstGeom prst="rect">
            <a:avLst/>
          </a:prstGeom>
        </p:spPr>
      </p:pic>
      <p:pic>
        <p:nvPicPr>
          <p:cNvPr id="21" name="Afbeelding 20">
            <a:extLst>
              <a:ext uri="{FF2B5EF4-FFF2-40B4-BE49-F238E27FC236}">
                <a16:creationId xmlns:a16="http://schemas.microsoft.com/office/drawing/2014/main" id="{EFA9759A-E606-6CEF-9513-B3C466792CCF}"/>
              </a:ext>
            </a:extLst>
          </p:cNvPr>
          <p:cNvPicPr>
            <a:picLocks noChangeAspect="1"/>
          </p:cNvPicPr>
          <p:nvPr/>
        </p:nvPicPr>
        <p:blipFill>
          <a:blip r:embed="rId3"/>
          <a:stretch>
            <a:fillRect/>
          </a:stretch>
        </p:blipFill>
        <p:spPr>
          <a:xfrm flipH="1">
            <a:off x="1254787" y="6204492"/>
            <a:ext cx="365974" cy="369332"/>
          </a:xfrm>
          <a:prstGeom prst="rect">
            <a:avLst/>
          </a:prstGeom>
        </p:spPr>
      </p:pic>
      <p:sp>
        <p:nvSpPr>
          <p:cNvPr id="15" name="Ovaal 14">
            <a:extLst>
              <a:ext uri="{FF2B5EF4-FFF2-40B4-BE49-F238E27FC236}">
                <a16:creationId xmlns:a16="http://schemas.microsoft.com/office/drawing/2014/main" id="{DB18F5E5-4883-3EA6-4A85-C45070B934FF}"/>
              </a:ext>
            </a:extLst>
          </p:cNvPr>
          <p:cNvSpPr/>
          <p:nvPr/>
        </p:nvSpPr>
        <p:spPr>
          <a:xfrm>
            <a:off x="7579969" y="4160374"/>
            <a:ext cx="1028701" cy="981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3058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b="1" dirty="0"/>
              <a:t>Geneeskundige zorg voor </a:t>
            </a:r>
            <a:r>
              <a:rPr lang="nl-NL" sz="3600" b="1" dirty="0" err="1"/>
              <a:t>Specieke</a:t>
            </a:r>
            <a:r>
              <a:rPr lang="nl-NL" sz="3600" b="1" dirty="0"/>
              <a:t> </a:t>
            </a:r>
            <a:r>
              <a:rPr lang="nl-NL" sz="3600" b="1" dirty="0" err="1"/>
              <a:t>Patientengroepen</a:t>
            </a:r>
            <a:endParaRPr lang="nl-NL" sz="3600" b="1" dirty="0"/>
          </a:p>
        </p:txBody>
      </p:sp>
      <p:sp>
        <p:nvSpPr>
          <p:cNvPr id="11" name="Tijdelijke aanduiding voor tekst 10"/>
          <p:cNvSpPr>
            <a:spLocks noGrp="1"/>
          </p:cNvSpPr>
          <p:nvPr>
            <p:ph type="body" idx="1"/>
          </p:nvPr>
        </p:nvSpPr>
        <p:spPr/>
        <p:txBody>
          <a:bodyPr/>
          <a:lstStyle/>
          <a:p>
            <a:r>
              <a:rPr lang="nl-NL" dirty="0"/>
              <a:t>EERSTE LIJN</a:t>
            </a:r>
          </a:p>
        </p:txBody>
      </p:sp>
      <p:sp>
        <p:nvSpPr>
          <p:cNvPr id="7" name="Tijdelijke aanduiding voor inhoud 6"/>
          <p:cNvSpPr>
            <a:spLocks noGrp="1"/>
          </p:cNvSpPr>
          <p:nvPr>
            <p:ph sz="half" idx="2"/>
          </p:nvPr>
        </p:nvSpPr>
        <p:spPr/>
        <p:txBody>
          <a:bodyPr>
            <a:normAutofit/>
          </a:bodyPr>
          <a:lstStyle/>
          <a:p>
            <a:r>
              <a:rPr lang="nl-NL" dirty="0"/>
              <a:t>1. ZORG ZOALS SPECIALISTEN OUDERENGENEESKUNDE BIEDEN</a:t>
            </a:r>
          </a:p>
          <a:p>
            <a:r>
              <a:rPr lang="nl-NL" dirty="0"/>
              <a:t>2. ONDERZOEK VOOR TOEGANG TOT GERIATRISCHE REVALIDATIEZORG</a:t>
            </a:r>
          </a:p>
          <a:p>
            <a:r>
              <a:rPr lang="nl-NL" dirty="0"/>
              <a:t>3. ZORG ZOALS GEDRAGSWETENSCHAPPERS BIEDEN</a:t>
            </a:r>
          </a:p>
          <a:p>
            <a:r>
              <a:rPr lang="nl-NL" dirty="0"/>
              <a:t>4. PARAMEDISCHE ZORG</a:t>
            </a:r>
          </a:p>
          <a:p>
            <a:endParaRPr lang="nl-NL" dirty="0"/>
          </a:p>
        </p:txBody>
      </p:sp>
      <p:sp>
        <p:nvSpPr>
          <p:cNvPr id="12" name="Tijdelijke aanduiding voor tekst 11"/>
          <p:cNvSpPr>
            <a:spLocks noGrp="1"/>
          </p:cNvSpPr>
          <p:nvPr>
            <p:ph type="body" sz="quarter" idx="3"/>
          </p:nvPr>
        </p:nvSpPr>
        <p:spPr/>
        <p:txBody>
          <a:bodyPr/>
          <a:lstStyle/>
          <a:p>
            <a:r>
              <a:rPr lang="nl-NL" dirty="0"/>
              <a:t>DAGBEHANDELING</a:t>
            </a:r>
          </a:p>
        </p:txBody>
      </p:sp>
      <p:sp>
        <p:nvSpPr>
          <p:cNvPr id="13" name="Tijdelijke aanduiding voor inhoud 12"/>
          <p:cNvSpPr>
            <a:spLocks noGrp="1"/>
          </p:cNvSpPr>
          <p:nvPr>
            <p:ph sz="quarter" idx="4"/>
          </p:nvPr>
        </p:nvSpPr>
        <p:spPr/>
        <p:txBody>
          <a:bodyPr>
            <a:normAutofit/>
          </a:bodyPr>
          <a:lstStyle/>
          <a:p>
            <a:r>
              <a:rPr lang="nl-NL" dirty="0"/>
              <a:t>5. ZORG IN EEN GROEP AAN KWETSBARE PATIENTEN</a:t>
            </a:r>
          </a:p>
        </p:txBody>
      </p:sp>
    </p:spTree>
    <p:extLst>
      <p:ext uri="{BB962C8B-B14F-4D97-AF65-F5344CB8AC3E}">
        <p14:creationId xmlns:p14="http://schemas.microsoft.com/office/powerpoint/2010/main" val="413784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Consultatie of medebehandeling</a:t>
            </a:r>
          </a:p>
        </p:txBody>
      </p:sp>
      <p:pic>
        <p:nvPicPr>
          <p:cNvPr id="24" name="Tijdelijke aanduiding voor inhoud 23"/>
          <p:cNvPicPr>
            <a:picLocks noGrp="1" noChangeAspect="1"/>
          </p:cNvPicPr>
          <p:nvPr>
            <p:ph idx="1"/>
          </p:nvPr>
        </p:nvPicPr>
        <p:blipFill>
          <a:blip r:embed="rId3"/>
          <a:stretch>
            <a:fillRect/>
          </a:stretch>
        </p:blipFill>
        <p:spPr>
          <a:xfrm>
            <a:off x="1482929" y="4738782"/>
            <a:ext cx="8762718" cy="841321"/>
          </a:xfrm>
          <a:prstGeom prst="rect">
            <a:avLst/>
          </a:prstGeom>
        </p:spPr>
      </p:pic>
      <p:sp>
        <p:nvSpPr>
          <p:cNvPr id="11" name="Rechthoek 10"/>
          <p:cNvSpPr/>
          <p:nvPr/>
        </p:nvSpPr>
        <p:spPr>
          <a:xfrm>
            <a:off x="1517288" y="2527069"/>
            <a:ext cx="1817194" cy="19119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876504" y="2527069"/>
            <a:ext cx="1827048" cy="19119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4" name="Rechthoek 13"/>
          <p:cNvSpPr/>
          <p:nvPr/>
        </p:nvSpPr>
        <p:spPr>
          <a:xfrm>
            <a:off x="6782394" y="2510525"/>
            <a:ext cx="1432409" cy="192847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8293645" y="2510525"/>
            <a:ext cx="1952002" cy="19284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4119170" y="4859374"/>
            <a:ext cx="3341716" cy="369332"/>
          </a:xfrm>
          <a:prstGeom prst="rect">
            <a:avLst/>
          </a:prstGeom>
          <a:noFill/>
        </p:spPr>
        <p:txBody>
          <a:bodyPr wrap="square" rtlCol="0">
            <a:spAutoFit/>
          </a:bodyPr>
          <a:lstStyle/>
          <a:p>
            <a:pPr algn="ctr"/>
            <a:r>
              <a:rPr lang="nl-NL" dirty="0">
                <a:solidFill>
                  <a:schemeClr val="bg1"/>
                </a:solidFill>
              </a:rPr>
              <a:t>CONSULTATIE </a:t>
            </a:r>
          </a:p>
        </p:txBody>
      </p:sp>
      <p:sp>
        <p:nvSpPr>
          <p:cNvPr id="17" name="Tekstvak 16"/>
          <p:cNvSpPr txBox="1"/>
          <p:nvPr/>
        </p:nvSpPr>
        <p:spPr>
          <a:xfrm rot="16200000">
            <a:off x="126168" y="3145764"/>
            <a:ext cx="2344189" cy="369332"/>
          </a:xfrm>
          <a:prstGeom prst="rect">
            <a:avLst/>
          </a:prstGeom>
          <a:noFill/>
        </p:spPr>
        <p:txBody>
          <a:bodyPr wrap="square" rtlCol="0">
            <a:spAutoFit/>
          </a:bodyPr>
          <a:lstStyle/>
          <a:p>
            <a:r>
              <a:rPr lang="nl-NL" dirty="0"/>
              <a:t>MEDEBEHANDELING</a:t>
            </a:r>
          </a:p>
        </p:txBody>
      </p:sp>
      <p:sp>
        <p:nvSpPr>
          <p:cNvPr id="25" name="Tekstvak 24"/>
          <p:cNvSpPr txBox="1"/>
          <p:nvPr/>
        </p:nvSpPr>
        <p:spPr>
          <a:xfrm>
            <a:off x="7532096" y="3031701"/>
            <a:ext cx="3142616" cy="461665"/>
          </a:xfrm>
          <a:prstGeom prst="rect">
            <a:avLst/>
          </a:prstGeom>
          <a:noFill/>
          <a:ln>
            <a:solidFill>
              <a:schemeClr val="tx1"/>
            </a:solidFill>
          </a:ln>
          <a:scene3d>
            <a:camera prst="perspectiveContrastingLeftFacing"/>
            <a:lightRig rig="threePt" dir="t"/>
          </a:scene3d>
        </p:spPr>
        <p:txBody>
          <a:bodyPr wrap="square" rtlCol="0">
            <a:spAutoFit/>
          </a:bodyPr>
          <a:lstStyle/>
          <a:p>
            <a:pPr algn="ctr"/>
            <a:r>
              <a:rPr lang="nl-NL" sz="2400" b="1" dirty="0">
                <a:solidFill>
                  <a:schemeClr val="bg1"/>
                </a:solidFill>
              </a:rPr>
              <a:t>PARKINSON</a:t>
            </a:r>
          </a:p>
        </p:txBody>
      </p:sp>
      <p:sp>
        <p:nvSpPr>
          <p:cNvPr id="6" name="Tekstvak 5"/>
          <p:cNvSpPr txBox="1"/>
          <p:nvPr/>
        </p:nvSpPr>
        <p:spPr>
          <a:xfrm>
            <a:off x="1879352" y="2759100"/>
            <a:ext cx="1320800" cy="373222"/>
          </a:xfrm>
          <a:prstGeom prst="rect">
            <a:avLst/>
          </a:prstGeom>
          <a:noFill/>
        </p:spPr>
        <p:txBody>
          <a:bodyPr wrap="square" rtlCol="0">
            <a:spAutoFit/>
          </a:bodyPr>
          <a:lstStyle/>
          <a:p>
            <a:r>
              <a:rPr lang="nl-NL" dirty="0"/>
              <a:t>DEMENTIE</a:t>
            </a:r>
          </a:p>
        </p:txBody>
      </p:sp>
      <p:sp>
        <p:nvSpPr>
          <p:cNvPr id="7" name="Tekstvak 6"/>
          <p:cNvSpPr txBox="1"/>
          <p:nvPr/>
        </p:nvSpPr>
        <p:spPr>
          <a:xfrm>
            <a:off x="5010922" y="2784163"/>
            <a:ext cx="1809648" cy="369332"/>
          </a:xfrm>
          <a:prstGeom prst="rect">
            <a:avLst/>
          </a:prstGeom>
          <a:noFill/>
        </p:spPr>
        <p:txBody>
          <a:bodyPr wrap="square" rtlCol="0">
            <a:spAutoFit/>
          </a:bodyPr>
          <a:lstStyle/>
          <a:p>
            <a:r>
              <a:rPr lang="nl-NL" dirty="0"/>
              <a:t>PSYCHIATRIE?</a:t>
            </a:r>
          </a:p>
        </p:txBody>
      </p:sp>
      <p:sp>
        <p:nvSpPr>
          <p:cNvPr id="8" name="Tekstvak 7"/>
          <p:cNvSpPr txBox="1"/>
          <p:nvPr/>
        </p:nvSpPr>
        <p:spPr>
          <a:xfrm>
            <a:off x="7234600" y="2776292"/>
            <a:ext cx="1110886" cy="369332"/>
          </a:xfrm>
          <a:prstGeom prst="rect">
            <a:avLst/>
          </a:prstGeom>
          <a:noFill/>
        </p:spPr>
        <p:txBody>
          <a:bodyPr wrap="square" rtlCol="0">
            <a:spAutoFit/>
          </a:bodyPr>
          <a:lstStyle/>
          <a:p>
            <a:r>
              <a:rPr lang="nl-NL" dirty="0"/>
              <a:t>???</a:t>
            </a:r>
          </a:p>
        </p:txBody>
      </p:sp>
      <p:sp>
        <p:nvSpPr>
          <p:cNvPr id="9" name="Rechthoek 8"/>
          <p:cNvSpPr/>
          <p:nvPr/>
        </p:nvSpPr>
        <p:spPr>
          <a:xfrm>
            <a:off x="3425922" y="2527069"/>
            <a:ext cx="1374261" cy="191192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3828695" y="2770338"/>
            <a:ext cx="798538" cy="369332"/>
          </a:xfrm>
          <a:prstGeom prst="rect">
            <a:avLst/>
          </a:prstGeom>
          <a:noFill/>
        </p:spPr>
        <p:txBody>
          <a:bodyPr wrap="square" rtlCol="0">
            <a:spAutoFit/>
          </a:bodyPr>
          <a:lstStyle/>
          <a:p>
            <a:r>
              <a:rPr lang="nl-NL" dirty="0"/>
              <a:t>WLZ</a:t>
            </a:r>
          </a:p>
        </p:txBody>
      </p:sp>
      <p:pic>
        <p:nvPicPr>
          <p:cNvPr id="1026" name="Picture 2" descr="Logo">
            <a:extLst>
              <a:ext uri="{FF2B5EF4-FFF2-40B4-BE49-F238E27FC236}">
                <a16:creationId xmlns:a16="http://schemas.microsoft.com/office/drawing/2014/main" id="{FBDE0133-11E4-F0BD-F687-82AEF7EF1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464" y="5770252"/>
            <a:ext cx="3142616" cy="79288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08AECC37-3C2D-DF7B-5ED2-05649E3F2860}"/>
              </a:ext>
            </a:extLst>
          </p:cNvPr>
          <p:cNvSpPr txBox="1"/>
          <p:nvPr/>
        </p:nvSpPr>
        <p:spPr>
          <a:xfrm>
            <a:off x="10579824" y="5935863"/>
            <a:ext cx="1117600" cy="461665"/>
          </a:xfrm>
          <a:prstGeom prst="rect">
            <a:avLst/>
          </a:prstGeom>
          <a:noFill/>
        </p:spPr>
        <p:txBody>
          <a:bodyPr wrap="square" rtlCol="0">
            <a:spAutoFit/>
          </a:bodyPr>
          <a:lstStyle/>
          <a:p>
            <a:r>
              <a:rPr lang="nl-NL" sz="2400" dirty="0">
                <a:solidFill>
                  <a:srgbClr val="92D050"/>
                </a:solidFill>
              </a:rPr>
              <a:t>2025?</a:t>
            </a:r>
          </a:p>
        </p:txBody>
      </p:sp>
    </p:spTree>
    <p:extLst>
      <p:ext uri="{BB962C8B-B14F-4D97-AF65-F5344CB8AC3E}">
        <p14:creationId xmlns:p14="http://schemas.microsoft.com/office/powerpoint/2010/main" val="16542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Expertise Mobiel Geriatrische Team</a:t>
            </a:r>
          </a:p>
        </p:txBody>
      </p:sp>
      <p:sp>
        <p:nvSpPr>
          <p:cNvPr id="3" name="Tijdelijke aanduiding voor inhoud 2"/>
          <p:cNvSpPr>
            <a:spLocks noGrp="1"/>
          </p:cNvSpPr>
          <p:nvPr>
            <p:ph idx="1"/>
          </p:nvPr>
        </p:nvSpPr>
        <p:spPr/>
        <p:txBody>
          <a:bodyPr>
            <a:normAutofit fontScale="77500" lnSpcReduction="20000"/>
          </a:bodyPr>
          <a:lstStyle/>
          <a:p>
            <a:pPr>
              <a:buFont typeface="Wingdings" panose="05000000000000000000" pitchFamily="2" charset="2"/>
              <a:buChar char="§"/>
            </a:pPr>
            <a:r>
              <a:rPr lang="nl-NL" dirty="0"/>
              <a:t> PROBLEMEN IN REGIEVOERING</a:t>
            </a:r>
          </a:p>
          <a:p>
            <a:pPr>
              <a:buFont typeface="Wingdings" panose="05000000000000000000" pitchFamily="2" charset="2"/>
              <a:buChar char="§"/>
            </a:pPr>
            <a:r>
              <a:rPr lang="nl-NL" dirty="0"/>
              <a:t> COGNITIEVE PROBLEMEN</a:t>
            </a:r>
          </a:p>
          <a:p>
            <a:pPr>
              <a:buFont typeface="Wingdings" panose="05000000000000000000" pitchFamily="2" charset="2"/>
              <a:buChar char="§"/>
            </a:pPr>
            <a:r>
              <a:rPr lang="nl-NL" dirty="0"/>
              <a:t> INTENSIEVE (PARA)MEDISCHE (MULTIDISCIPLINAIRE) BEHANDELING </a:t>
            </a:r>
          </a:p>
          <a:p>
            <a:pPr>
              <a:buFont typeface="Wingdings" panose="05000000000000000000" pitchFamily="2" charset="2"/>
              <a:buChar char="§"/>
            </a:pPr>
            <a:r>
              <a:rPr lang="nl-NL" dirty="0"/>
              <a:t> FUNCTIONELE DIAGNOSTIEK STAAT OP DE VOORGROND</a:t>
            </a:r>
          </a:p>
          <a:p>
            <a:pPr>
              <a:buFont typeface="Wingdings" panose="05000000000000000000" pitchFamily="2" charset="2"/>
              <a:buChar char="§"/>
            </a:pPr>
            <a:r>
              <a:rPr lang="nl-NL" dirty="0"/>
              <a:t> EINDSTADIUM ZIEKTE / COMPLEXE ADVANCED CARE PLANNING</a:t>
            </a:r>
          </a:p>
          <a:p>
            <a:pPr>
              <a:buFont typeface="Wingdings" panose="05000000000000000000" pitchFamily="2" charset="2"/>
              <a:buChar char="§"/>
            </a:pPr>
            <a:r>
              <a:rPr lang="nl-NL" dirty="0"/>
              <a:t> WLZ VOORLIGGEND</a:t>
            </a:r>
          </a:p>
          <a:p>
            <a:pPr>
              <a:buFont typeface="Wingdings" panose="05000000000000000000" pitchFamily="2" charset="2"/>
              <a:buChar char="§"/>
            </a:pPr>
            <a:r>
              <a:rPr lang="nl-NL" dirty="0"/>
              <a:t> BEOORDELEN LEER- EN TRAINBAARHEID / REVALIDATIEVRAAGSTUKKEN</a:t>
            </a:r>
          </a:p>
          <a:p>
            <a:pPr>
              <a:buFont typeface="Wingdings" panose="05000000000000000000" pitchFamily="2" charset="2"/>
              <a:buChar char="§"/>
            </a:pPr>
            <a:r>
              <a:rPr lang="nl-NL" dirty="0"/>
              <a:t> PSYCHOGERIATRISCHE GEDRAGSPROBLEMEN, PSYCHOTISCHE SYMPTOMEN EN /OF STEMMINGSPROBLEMEN</a:t>
            </a:r>
          </a:p>
          <a:p>
            <a:pPr>
              <a:buFont typeface="Wingdings" panose="05000000000000000000" pitchFamily="2" charset="2"/>
              <a:buChar char="§"/>
            </a:pPr>
            <a:r>
              <a:rPr lang="nl-NL" dirty="0"/>
              <a:t> SYSTEEMPROBLEMATIEK</a:t>
            </a:r>
          </a:p>
          <a:p>
            <a:pPr>
              <a:buFont typeface="Wingdings" panose="05000000000000000000" pitchFamily="2" charset="2"/>
              <a:buChar char="§"/>
            </a:pPr>
            <a:r>
              <a:rPr lang="nl-NL" dirty="0"/>
              <a:t> COMORBIDITEIT</a:t>
            </a:r>
          </a:p>
          <a:p>
            <a:pPr>
              <a:buFont typeface="Wingdings" panose="05000000000000000000" pitchFamily="2" charset="2"/>
              <a:buChar char="§"/>
            </a:pPr>
            <a:r>
              <a:rPr lang="nl-NL" dirty="0"/>
              <a:t> PATIENTEN DIE NIET BINNEN EEN REGULIER ZORGPAD VALLEN </a:t>
            </a:r>
          </a:p>
          <a:p>
            <a:pPr>
              <a:buFont typeface="Wingdings" panose="05000000000000000000" pitchFamily="2" charset="2"/>
              <a:buChar char="§"/>
            </a:pPr>
            <a:endParaRPr lang="nl-NL" dirty="0"/>
          </a:p>
          <a:p>
            <a:pPr>
              <a:buFont typeface="Wingdings" panose="05000000000000000000" pitchFamily="2" charset="2"/>
              <a:buChar char="§"/>
            </a:pPr>
            <a:endParaRPr lang="nl-NL" dirty="0"/>
          </a:p>
          <a:p>
            <a:pPr>
              <a:buFont typeface="Wingdings" panose="05000000000000000000" pitchFamily="2" charset="2"/>
              <a:buChar char="§"/>
            </a:pPr>
            <a:endParaRPr lang="nl-NL" dirty="0"/>
          </a:p>
        </p:txBody>
      </p:sp>
    </p:spTree>
    <p:extLst>
      <p:ext uri="{BB962C8B-B14F-4D97-AF65-F5344CB8AC3E}">
        <p14:creationId xmlns:p14="http://schemas.microsoft.com/office/powerpoint/2010/main" val="125559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AC00221-06C3-4657-0F95-82EC890AE63B}"/>
              </a:ext>
            </a:extLst>
          </p:cNvPr>
          <p:cNvSpPr>
            <a:spLocks noGrp="1"/>
          </p:cNvSpPr>
          <p:nvPr>
            <p:ph type="title"/>
          </p:nvPr>
        </p:nvSpPr>
        <p:spPr/>
        <p:txBody>
          <a:bodyPr vert="horz" lIns="91440" tIns="45720" rIns="91440" bIns="45720" rtlCol="0" anchor="ctr">
            <a:normAutofit/>
          </a:bodyPr>
          <a:lstStyle/>
          <a:p>
            <a:pPr algn="ctr">
              <a:lnSpc>
                <a:spcPct val="80000"/>
              </a:lnSpc>
            </a:pPr>
            <a:r>
              <a:rPr lang="en-US" sz="6000" spc="150" dirty="0"/>
              <a:t>NIEUWS</a:t>
            </a:r>
          </a:p>
        </p:txBody>
      </p:sp>
      <p:pic>
        <p:nvPicPr>
          <p:cNvPr id="11" name="Tijdelijke aanduiding voor afbeelding 10" descr="Afbeelding met tekst, poster, grafische vormgeving, boek&#10;&#10;Automatisch gegenereerde beschrijving">
            <a:extLst>
              <a:ext uri="{FF2B5EF4-FFF2-40B4-BE49-F238E27FC236}">
                <a16:creationId xmlns:a16="http://schemas.microsoft.com/office/drawing/2014/main" id="{E222B051-8565-649D-FCE5-17B8A1834D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7845575" y="3816066"/>
            <a:ext cx="1714500" cy="2667000"/>
          </a:xfrm>
          <a:prstGeom prst="rect">
            <a:avLst/>
          </a:prstGeom>
        </p:spPr>
      </p:pic>
      <p:pic>
        <p:nvPicPr>
          <p:cNvPr id="2" name="Afbeelding 1">
            <a:extLst>
              <a:ext uri="{FF2B5EF4-FFF2-40B4-BE49-F238E27FC236}">
                <a16:creationId xmlns:a16="http://schemas.microsoft.com/office/drawing/2014/main" id="{2C8E5EF2-9646-F792-704A-94C1A7438D83}"/>
              </a:ext>
            </a:extLst>
          </p:cNvPr>
          <p:cNvPicPr>
            <a:picLocks noChangeAspect="1"/>
          </p:cNvPicPr>
          <p:nvPr/>
        </p:nvPicPr>
        <p:blipFill rotWithShape="1">
          <a:blip r:embed="rId4"/>
          <a:srcRect l="11810" t="7285" r="7215"/>
          <a:stretch/>
        </p:blipFill>
        <p:spPr>
          <a:xfrm>
            <a:off x="253986" y="2044220"/>
            <a:ext cx="1580520" cy="2340092"/>
          </a:xfrm>
          <a:prstGeom prst="rect">
            <a:avLst/>
          </a:prstGeom>
        </p:spPr>
      </p:pic>
      <p:pic>
        <p:nvPicPr>
          <p:cNvPr id="3" name="Afbeelding 2">
            <a:extLst>
              <a:ext uri="{FF2B5EF4-FFF2-40B4-BE49-F238E27FC236}">
                <a16:creationId xmlns:a16="http://schemas.microsoft.com/office/drawing/2014/main" id="{79D577BD-0A4A-8CA0-8B51-7A8DCCC4521F}"/>
              </a:ext>
            </a:extLst>
          </p:cNvPr>
          <p:cNvPicPr>
            <a:picLocks noChangeAspect="1"/>
          </p:cNvPicPr>
          <p:nvPr/>
        </p:nvPicPr>
        <p:blipFill rotWithShape="1">
          <a:blip r:embed="rId5"/>
          <a:srcRect t="16359"/>
          <a:stretch/>
        </p:blipFill>
        <p:spPr>
          <a:xfrm>
            <a:off x="9801139" y="2012242"/>
            <a:ext cx="2145304" cy="3666406"/>
          </a:xfrm>
          <a:prstGeom prst="rect">
            <a:avLst/>
          </a:prstGeom>
        </p:spPr>
      </p:pic>
      <p:pic>
        <p:nvPicPr>
          <p:cNvPr id="4" name="Afbeelding 3">
            <a:extLst>
              <a:ext uri="{FF2B5EF4-FFF2-40B4-BE49-F238E27FC236}">
                <a16:creationId xmlns:a16="http://schemas.microsoft.com/office/drawing/2014/main" id="{A533A051-68ED-7A0C-39B8-A6ABE429BD99}"/>
              </a:ext>
            </a:extLst>
          </p:cNvPr>
          <p:cNvPicPr>
            <a:picLocks noChangeAspect="1"/>
          </p:cNvPicPr>
          <p:nvPr/>
        </p:nvPicPr>
        <p:blipFill rotWithShape="1">
          <a:blip r:embed="rId6"/>
          <a:srcRect t="31322" b="33952"/>
          <a:stretch/>
        </p:blipFill>
        <p:spPr>
          <a:xfrm>
            <a:off x="4764646" y="4716599"/>
            <a:ext cx="1395431" cy="1049499"/>
          </a:xfrm>
          <a:prstGeom prst="rect">
            <a:avLst/>
          </a:prstGeom>
        </p:spPr>
      </p:pic>
      <p:pic>
        <p:nvPicPr>
          <p:cNvPr id="6" name="Afbeelding 5">
            <a:extLst>
              <a:ext uri="{FF2B5EF4-FFF2-40B4-BE49-F238E27FC236}">
                <a16:creationId xmlns:a16="http://schemas.microsoft.com/office/drawing/2014/main" id="{DE7DF2FE-4E74-8095-26A7-B4E80D76FFB5}"/>
              </a:ext>
            </a:extLst>
          </p:cNvPr>
          <p:cNvPicPr>
            <a:picLocks noChangeAspect="1"/>
          </p:cNvPicPr>
          <p:nvPr/>
        </p:nvPicPr>
        <p:blipFill rotWithShape="1">
          <a:blip r:embed="rId7"/>
          <a:srcRect t="14603" b="56825"/>
          <a:stretch/>
        </p:blipFill>
        <p:spPr>
          <a:xfrm>
            <a:off x="6878327" y="2044221"/>
            <a:ext cx="2688841" cy="1662550"/>
          </a:xfrm>
          <a:prstGeom prst="rect">
            <a:avLst/>
          </a:prstGeom>
        </p:spPr>
      </p:pic>
      <p:pic>
        <p:nvPicPr>
          <p:cNvPr id="7" name="Afbeelding 6">
            <a:extLst>
              <a:ext uri="{FF2B5EF4-FFF2-40B4-BE49-F238E27FC236}">
                <a16:creationId xmlns:a16="http://schemas.microsoft.com/office/drawing/2014/main" id="{D6D0EC7B-6013-17C5-EF07-3CDD8F332332}"/>
              </a:ext>
            </a:extLst>
          </p:cNvPr>
          <p:cNvPicPr>
            <a:picLocks noChangeAspect="1"/>
          </p:cNvPicPr>
          <p:nvPr/>
        </p:nvPicPr>
        <p:blipFill rotWithShape="1">
          <a:blip r:embed="rId8"/>
          <a:srcRect t="12893" b="21058"/>
          <a:stretch/>
        </p:blipFill>
        <p:spPr>
          <a:xfrm>
            <a:off x="6348719" y="4652735"/>
            <a:ext cx="1279512" cy="1830331"/>
          </a:xfrm>
          <a:prstGeom prst="rect">
            <a:avLst/>
          </a:prstGeom>
        </p:spPr>
      </p:pic>
      <p:pic>
        <p:nvPicPr>
          <p:cNvPr id="8" name="Afbeelding 7">
            <a:extLst>
              <a:ext uri="{FF2B5EF4-FFF2-40B4-BE49-F238E27FC236}">
                <a16:creationId xmlns:a16="http://schemas.microsoft.com/office/drawing/2014/main" id="{42546521-BB4E-0183-AAE9-EA19462AE4F5}"/>
              </a:ext>
            </a:extLst>
          </p:cNvPr>
          <p:cNvPicPr>
            <a:picLocks noChangeAspect="1"/>
          </p:cNvPicPr>
          <p:nvPr/>
        </p:nvPicPr>
        <p:blipFill rotWithShape="1">
          <a:blip r:embed="rId9"/>
          <a:srcRect l="1004" t="32769" r="-1004" b="52504"/>
          <a:stretch/>
        </p:blipFill>
        <p:spPr>
          <a:xfrm>
            <a:off x="9777419" y="5914457"/>
            <a:ext cx="2084764" cy="659367"/>
          </a:xfrm>
          <a:prstGeom prst="rect">
            <a:avLst/>
          </a:prstGeom>
        </p:spPr>
      </p:pic>
      <p:pic>
        <p:nvPicPr>
          <p:cNvPr id="9" name="Afbeelding 8">
            <a:extLst>
              <a:ext uri="{FF2B5EF4-FFF2-40B4-BE49-F238E27FC236}">
                <a16:creationId xmlns:a16="http://schemas.microsoft.com/office/drawing/2014/main" id="{77878C88-2583-47DA-21CF-0D7D98D85D8C}"/>
              </a:ext>
            </a:extLst>
          </p:cNvPr>
          <p:cNvPicPr>
            <a:picLocks noChangeAspect="1"/>
          </p:cNvPicPr>
          <p:nvPr/>
        </p:nvPicPr>
        <p:blipFill rotWithShape="1">
          <a:blip r:embed="rId10"/>
          <a:srcRect t="35767" b="11534"/>
          <a:stretch/>
        </p:blipFill>
        <p:spPr>
          <a:xfrm>
            <a:off x="253986" y="4711220"/>
            <a:ext cx="1665738" cy="1901195"/>
          </a:xfrm>
          <a:prstGeom prst="rect">
            <a:avLst/>
          </a:prstGeom>
        </p:spPr>
      </p:pic>
      <p:pic>
        <p:nvPicPr>
          <p:cNvPr id="10" name="Afbeelding 9">
            <a:extLst>
              <a:ext uri="{FF2B5EF4-FFF2-40B4-BE49-F238E27FC236}">
                <a16:creationId xmlns:a16="http://schemas.microsoft.com/office/drawing/2014/main" id="{A0BC0AA0-3AE6-06E5-10FE-23DC647E6B4D}"/>
              </a:ext>
            </a:extLst>
          </p:cNvPr>
          <p:cNvPicPr>
            <a:picLocks noChangeAspect="1"/>
          </p:cNvPicPr>
          <p:nvPr/>
        </p:nvPicPr>
        <p:blipFill rotWithShape="1">
          <a:blip r:embed="rId11"/>
          <a:srcRect l="3230" t="8000" r="3003" b="11372"/>
          <a:stretch/>
        </p:blipFill>
        <p:spPr>
          <a:xfrm>
            <a:off x="2068477" y="2044220"/>
            <a:ext cx="2495294" cy="4647036"/>
          </a:xfrm>
          <a:prstGeom prst="rect">
            <a:avLst/>
          </a:prstGeom>
        </p:spPr>
      </p:pic>
      <p:pic>
        <p:nvPicPr>
          <p:cNvPr id="13" name="Afbeelding 12">
            <a:extLst>
              <a:ext uri="{FF2B5EF4-FFF2-40B4-BE49-F238E27FC236}">
                <a16:creationId xmlns:a16="http://schemas.microsoft.com/office/drawing/2014/main" id="{235C7CA4-5FCA-67DA-ECE3-6D1A8EA066B1}"/>
              </a:ext>
            </a:extLst>
          </p:cNvPr>
          <p:cNvPicPr>
            <a:picLocks noChangeAspect="1"/>
          </p:cNvPicPr>
          <p:nvPr/>
        </p:nvPicPr>
        <p:blipFill rotWithShape="1">
          <a:blip r:embed="rId12"/>
          <a:srcRect t="11220" b="26486"/>
          <a:stretch/>
        </p:blipFill>
        <p:spPr>
          <a:xfrm>
            <a:off x="4764646" y="2044220"/>
            <a:ext cx="1854479" cy="2506265"/>
          </a:xfrm>
          <a:prstGeom prst="rect">
            <a:avLst/>
          </a:prstGeom>
        </p:spPr>
      </p:pic>
    </p:spTree>
    <p:extLst>
      <p:ext uri="{BB962C8B-B14F-4D97-AF65-F5344CB8AC3E}">
        <p14:creationId xmlns:p14="http://schemas.microsoft.com/office/powerpoint/2010/main" val="2955860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4800" b="1" dirty="0"/>
              <a:t>MGT en Parkinson</a:t>
            </a:r>
          </a:p>
        </p:txBody>
      </p:sp>
      <p:sp>
        <p:nvSpPr>
          <p:cNvPr id="3" name="Tijdelijke aanduiding voor tekst 2"/>
          <p:cNvSpPr>
            <a:spLocks noGrp="1"/>
          </p:cNvSpPr>
          <p:nvPr>
            <p:ph idx="1"/>
          </p:nvPr>
        </p:nvSpPr>
        <p:spPr>
          <a:xfrm>
            <a:off x="1325763" y="2651760"/>
            <a:ext cx="9784080" cy="4206240"/>
          </a:xfrm>
        </p:spPr>
        <p:txBody>
          <a:bodyPr anchor="b">
            <a:normAutofit/>
          </a:bodyPr>
          <a:lstStyle/>
          <a:p>
            <a:endParaRPr lang="nl-NL" dirty="0"/>
          </a:p>
          <a:p>
            <a:pPr marL="0" indent="0">
              <a:buNone/>
            </a:pPr>
            <a:r>
              <a:rPr lang="nl-NL" dirty="0"/>
              <a:t>Rol en deskundigheid? </a:t>
            </a:r>
          </a:p>
          <a:p>
            <a:pPr marL="0" indent="0">
              <a:buNone/>
            </a:pPr>
            <a:r>
              <a:rPr lang="nl-NL" dirty="0"/>
              <a:t>Parkinsonverpleegkundige </a:t>
            </a:r>
            <a:r>
              <a:rPr lang="nl-NL" sz="1900" dirty="0"/>
              <a:t>-</a:t>
            </a:r>
            <a:r>
              <a:rPr lang="nl-NL" dirty="0"/>
              <a:t> casemanager dementie</a:t>
            </a:r>
          </a:p>
          <a:p>
            <a:pPr marL="0" indent="0">
              <a:buNone/>
            </a:pPr>
            <a:r>
              <a:rPr lang="nl-NL" dirty="0"/>
              <a:t>Afstemming specialistische zorg</a:t>
            </a:r>
          </a:p>
          <a:p>
            <a:pPr algn="ctr"/>
            <a:endParaRPr lang="nl-NL" dirty="0"/>
          </a:p>
        </p:txBody>
      </p:sp>
      <p:pic>
        <p:nvPicPr>
          <p:cNvPr id="7" name="Afbeelding 6"/>
          <p:cNvPicPr>
            <a:picLocks noChangeAspect="1"/>
          </p:cNvPicPr>
          <p:nvPr/>
        </p:nvPicPr>
        <p:blipFill>
          <a:blip r:embed="rId3"/>
          <a:stretch>
            <a:fillRect/>
          </a:stretch>
        </p:blipFill>
        <p:spPr>
          <a:xfrm>
            <a:off x="4187659" y="2897240"/>
            <a:ext cx="2030144" cy="2127688"/>
          </a:xfrm>
          <a:prstGeom prst="rect">
            <a:avLst/>
          </a:prstGeom>
        </p:spPr>
      </p:pic>
      <p:pic>
        <p:nvPicPr>
          <p:cNvPr id="10" name="Afbeelding 9"/>
          <p:cNvPicPr>
            <a:picLocks noChangeAspect="1"/>
          </p:cNvPicPr>
          <p:nvPr/>
        </p:nvPicPr>
        <p:blipFill>
          <a:blip r:embed="rId4"/>
          <a:stretch>
            <a:fillRect/>
          </a:stretch>
        </p:blipFill>
        <p:spPr>
          <a:xfrm>
            <a:off x="5579176" y="2749598"/>
            <a:ext cx="2030144" cy="2133785"/>
          </a:xfrm>
          <a:prstGeom prst="rect">
            <a:avLst/>
          </a:prstGeom>
        </p:spPr>
      </p:pic>
      <p:pic>
        <p:nvPicPr>
          <p:cNvPr id="11" name="Afbeelding 10"/>
          <p:cNvPicPr>
            <a:picLocks noChangeAspect="1"/>
          </p:cNvPicPr>
          <p:nvPr/>
        </p:nvPicPr>
        <p:blipFill>
          <a:blip r:embed="rId4"/>
          <a:stretch>
            <a:fillRect/>
          </a:stretch>
        </p:blipFill>
        <p:spPr>
          <a:xfrm>
            <a:off x="4745642" y="1935139"/>
            <a:ext cx="2030144" cy="2133785"/>
          </a:xfrm>
          <a:prstGeom prst="rect">
            <a:avLst/>
          </a:prstGeom>
        </p:spPr>
      </p:pic>
      <p:sp>
        <p:nvSpPr>
          <p:cNvPr id="12" name="Tekstvak 11"/>
          <p:cNvSpPr txBox="1"/>
          <p:nvPr/>
        </p:nvSpPr>
        <p:spPr>
          <a:xfrm>
            <a:off x="6594248" y="3955031"/>
            <a:ext cx="881149" cy="369332"/>
          </a:xfrm>
          <a:prstGeom prst="rect">
            <a:avLst/>
          </a:prstGeom>
          <a:noFill/>
        </p:spPr>
        <p:txBody>
          <a:bodyPr wrap="square" rtlCol="0">
            <a:spAutoFit/>
          </a:bodyPr>
          <a:lstStyle/>
          <a:p>
            <a:r>
              <a:rPr lang="nl-NL" dirty="0"/>
              <a:t>SO</a:t>
            </a:r>
          </a:p>
        </p:txBody>
      </p:sp>
      <p:sp>
        <p:nvSpPr>
          <p:cNvPr id="13" name="Tekstvak 12"/>
          <p:cNvSpPr txBox="1"/>
          <p:nvPr/>
        </p:nvSpPr>
        <p:spPr>
          <a:xfrm>
            <a:off x="4728010" y="3955031"/>
            <a:ext cx="1429789" cy="369332"/>
          </a:xfrm>
          <a:prstGeom prst="rect">
            <a:avLst/>
          </a:prstGeom>
          <a:noFill/>
        </p:spPr>
        <p:txBody>
          <a:bodyPr wrap="square" rtlCol="0">
            <a:spAutoFit/>
          </a:bodyPr>
          <a:lstStyle/>
          <a:p>
            <a:r>
              <a:rPr lang="nl-NL" dirty="0"/>
              <a:t>PS</a:t>
            </a:r>
          </a:p>
        </p:txBody>
      </p:sp>
      <p:sp>
        <p:nvSpPr>
          <p:cNvPr id="14" name="Tekstvak 13"/>
          <p:cNvSpPr txBox="1"/>
          <p:nvPr/>
        </p:nvSpPr>
        <p:spPr>
          <a:xfrm>
            <a:off x="5622367" y="2032165"/>
            <a:ext cx="3140372" cy="646331"/>
          </a:xfrm>
          <a:prstGeom prst="rect">
            <a:avLst/>
          </a:prstGeom>
          <a:noFill/>
        </p:spPr>
        <p:txBody>
          <a:bodyPr wrap="square" rtlCol="0">
            <a:spAutoFit/>
          </a:bodyPr>
          <a:lstStyle/>
          <a:p>
            <a:r>
              <a:rPr lang="nl-NL" dirty="0"/>
              <a:t>Casemanager dementie  / Parkinsonverpleegkundige</a:t>
            </a:r>
          </a:p>
        </p:txBody>
      </p:sp>
      <p:sp>
        <p:nvSpPr>
          <p:cNvPr id="4" name="Tekstvak 3">
            <a:extLst>
              <a:ext uri="{FF2B5EF4-FFF2-40B4-BE49-F238E27FC236}">
                <a16:creationId xmlns:a16="http://schemas.microsoft.com/office/drawing/2014/main" id="{FFE35B87-9976-8B7F-0D25-DD08043EA6BB}"/>
              </a:ext>
            </a:extLst>
          </p:cNvPr>
          <p:cNvSpPr txBox="1"/>
          <p:nvPr/>
        </p:nvSpPr>
        <p:spPr>
          <a:xfrm>
            <a:off x="506187" y="2155371"/>
            <a:ext cx="2981862" cy="1754326"/>
          </a:xfrm>
          <a:prstGeom prst="rect">
            <a:avLst/>
          </a:prstGeom>
          <a:solidFill>
            <a:schemeClr val="accent2"/>
          </a:solidFill>
        </p:spPr>
        <p:txBody>
          <a:bodyPr wrap="square" rtlCol="0">
            <a:spAutoFit/>
          </a:bodyPr>
          <a:lstStyle/>
          <a:p>
            <a:r>
              <a:rPr lang="nl-NL" dirty="0"/>
              <a:t>HINDERLIJKE COGNITIEVE STOORNISSEN OF DEMENTIE </a:t>
            </a:r>
          </a:p>
          <a:p>
            <a:r>
              <a:rPr lang="nl-NL" dirty="0"/>
              <a:t>TOT 85% VAN DE MENSEN MET PARKINSON </a:t>
            </a:r>
          </a:p>
          <a:p>
            <a:endParaRPr lang="nl-NL" dirty="0"/>
          </a:p>
        </p:txBody>
      </p:sp>
    </p:spTree>
    <p:extLst>
      <p:ext uri="{BB962C8B-B14F-4D97-AF65-F5344CB8AC3E}">
        <p14:creationId xmlns:p14="http://schemas.microsoft.com/office/powerpoint/2010/main" val="1705505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Parkinson Regio</a:t>
            </a:r>
          </a:p>
        </p:txBody>
      </p:sp>
      <p:pic>
        <p:nvPicPr>
          <p:cNvPr id="7" name="Afbeelding 6">
            <a:extLst>
              <a:ext uri="{FF2B5EF4-FFF2-40B4-BE49-F238E27FC236}">
                <a16:creationId xmlns:a16="http://schemas.microsoft.com/office/drawing/2014/main" id="{2E614D3B-B546-9995-22FF-51BC0D7F9E0C}"/>
              </a:ext>
            </a:extLst>
          </p:cNvPr>
          <p:cNvPicPr>
            <a:picLocks noChangeAspect="1"/>
          </p:cNvPicPr>
          <p:nvPr/>
        </p:nvPicPr>
        <p:blipFill>
          <a:blip r:embed="rId3"/>
          <a:stretch>
            <a:fillRect/>
          </a:stretch>
        </p:blipFill>
        <p:spPr>
          <a:xfrm>
            <a:off x="0" y="137220"/>
            <a:ext cx="12192000" cy="5762103"/>
          </a:xfrm>
          <a:prstGeom prst="rect">
            <a:avLst/>
          </a:prstGeom>
        </p:spPr>
      </p:pic>
    </p:spTree>
    <p:extLst>
      <p:ext uri="{BB962C8B-B14F-4D97-AF65-F5344CB8AC3E}">
        <p14:creationId xmlns:p14="http://schemas.microsoft.com/office/powerpoint/2010/main" val="640115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59D7C1-6E25-48C3-B420-ED45FFDB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7262" y="0"/>
            <a:ext cx="6064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74EBE0-04D0-42B1-93D5-4FC7C9EB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2054942"/>
            <a:ext cx="607230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5FF2C2F-7845-2992-7DEE-88703D4D6282}"/>
              </a:ext>
            </a:extLst>
          </p:cNvPr>
          <p:cNvSpPr>
            <a:spLocks noGrp="1"/>
          </p:cNvSpPr>
          <p:nvPr>
            <p:ph type="ctrTitle"/>
          </p:nvPr>
        </p:nvSpPr>
        <p:spPr>
          <a:xfrm>
            <a:off x="6449950" y="2194560"/>
            <a:ext cx="5418961" cy="1739347"/>
          </a:xfrm>
        </p:spPr>
        <p:txBody>
          <a:bodyPr>
            <a:normAutofit/>
          </a:bodyPr>
          <a:lstStyle/>
          <a:p>
            <a:r>
              <a:rPr lang="nl-NL" sz="5100">
                <a:solidFill>
                  <a:schemeClr val="tx2"/>
                </a:solidFill>
              </a:rPr>
              <a:t>Parkinsonunit</a:t>
            </a:r>
          </a:p>
        </p:txBody>
      </p:sp>
      <p:sp>
        <p:nvSpPr>
          <p:cNvPr id="3" name="Ondertitel 2">
            <a:extLst>
              <a:ext uri="{FF2B5EF4-FFF2-40B4-BE49-F238E27FC236}">
                <a16:creationId xmlns:a16="http://schemas.microsoft.com/office/drawing/2014/main" id="{5DA8231B-B91A-31B9-4125-645C5D4F2BE1}"/>
              </a:ext>
            </a:extLst>
          </p:cNvPr>
          <p:cNvSpPr>
            <a:spLocks noGrp="1"/>
          </p:cNvSpPr>
          <p:nvPr>
            <p:ph type="subTitle" idx="1"/>
          </p:nvPr>
        </p:nvSpPr>
        <p:spPr>
          <a:xfrm>
            <a:off x="6446364" y="411222"/>
            <a:ext cx="5418962" cy="1301464"/>
          </a:xfrm>
        </p:spPr>
        <p:txBody>
          <a:bodyPr>
            <a:noAutofit/>
          </a:bodyPr>
          <a:lstStyle/>
          <a:p>
            <a:r>
              <a:rPr lang="nl-NL" dirty="0">
                <a:solidFill>
                  <a:schemeClr val="bg2"/>
                </a:solidFill>
              </a:rPr>
              <a:t>GERIATRISCHE REVALIDATIEZORG</a:t>
            </a:r>
          </a:p>
          <a:p>
            <a:r>
              <a:rPr lang="nl-NL" dirty="0">
                <a:solidFill>
                  <a:schemeClr val="bg2"/>
                </a:solidFill>
              </a:rPr>
              <a:t>ADVANCED THERAPIES</a:t>
            </a:r>
          </a:p>
          <a:p>
            <a:endParaRPr lang="nl-NL" dirty="0">
              <a:solidFill>
                <a:schemeClr val="bg2"/>
              </a:solidFill>
            </a:endParaRPr>
          </a:p>
        </p:txBody>
      </p:sp>
      <p:sp>
        <p:nvSpPr>
          <p:cNvPr id="13" name="Rectangle 12">
            <a:extLst>
              <a:ext uri="{FF2B5EF4-FFF2-40B4-BE49-F238E27FC236}">
                <a16:creationId xmlns:a16="http://schemas.microsoft.com/office/drawing/2014/main" id="{E1EAEB6D-60FF-455D-B8CC-2AC963CE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4" name="Afbeelding 3">
            <a:extLst>
              <a:ext uri="{FF2B5EF4-FFF2-40B4-BE49-F238E27FC236}">
                <a16:creationId xmlns:a16="http://schemas.microsoft.com/office/drawing/2014/main" id="{AACB9F66-194F-165A-2E8C-7859822B9B80}"/>
              </a:ext>
            </a:extLst>
          </p:cNvPr>
          <p:cNvPicPr>
            <a:picLocks noChangeAspect="1"/>
          </p:cNvPicPr>
          <p:nvPr/>
        </p:nvPicPr>
        <p:blipFill>
          <a:blip r:embed="rId3"/>
          <a:stretch>
            <a:fillRect/>
          </a:stretch>
        </p:blipFill>
        <p:spPr>
          <a:xfrm>
            <a:off x="634275" y="982706"/>
            <a:ext cx="4851141" cy="4851141"/>
          </a:xfrm>
          <a:prstGeom prst="rect">
            <a:avLst/>
          </a:prstGeom>
        </p:spPr>
      </p:pic>
      <p:sp>
        <p:nvSpPr>
          <p:cNvPr id="7" name="Tekstvak 6">
            <a:extLst>
              <a:ext uri="{FF2B5EF4-FFF2-40B4-BE49-F238E27FC236}">
                <a16:creationId xmlns:a16="http://schemas.microsoft.com/office/drawing/2014/main" id="{B8768BAD-A625-F925-3F85-0199C4696C27}"/>
              </a:ext>
            </a:extLst>
          </p:cNvPr>
          <p:cNvSpPr txBox="1"/>
          <p:nvPr/>
        </p:nvSpPr>
        <p:spPr>
          <a:xfrm>
            <a:off x="6449950" y="4383314"/>
            <a:ext cx="5418961" cy="2031325"/>
          </a:xfrm>
          <a:prstGeom prst="rect">
            <a:avLst/>
          </a:prstGeom>
          <a:noFill/>
        </p:spPr>
        <p:txBody>
          <a:bodyPr wrap="square" rtlCol="0">
            <a:spAutoFit/>
          </a:bodyPr>
          <a:lstStyle/>
          <a:p>
            <a:pPr algn="ctr"/>
            <a:r>
              <a:rPr lang="nl-NL" sz="3600" dirty="0">
                <a:solidFill>
                  <a:schemeClr val="accent1"/>
                </a:solidFill>
              </a:rPr>
              <a:t>??</a:t>
            </a:r>
          </a:p>
          <a:p>
            <a:pPr algn="ctr"/>
            <a:r>
              <a:rPr lang="nl-NL" dirty="0">
                <a:solidFill>
                  <a:schemeClr val="accent1"/>
                </a:solidFill>
              </a:rPr>
              <a:t>NEUROPSYCHIATRISCHE STOORNISSEN</a:t>
            </a:r>
          </a:p>
          <a:p>
            <a:pPr algn="ctr"/>
            <a:r>
              <a:rPr lang="nl-NL" dirty="0">
                <a:solidFill>
                  <a:schemeClr val="accent1"/>
                </a:solidFill>
              </a:rPr>
              <a:t>WLZ</a:t>
            </a:r>
          </a:p>
          <a:p>
            <a:pPr algn="ctr"/>
            <a:r>
              <a:rPr lang="nl-NL" dirty="0">
                <a:solidFill>
                  <a:schemeClr val="accent1"/>
                </a:solidFill>
              </a:rPr>
              <a:t>REGIONAAL EXPERTISECENTRUM</a:t>
            </a:r>
          </a:p>
          <a:p>
            <a:pPr algn="ctr"/>
            <a:r>
              <a:rPr lang="nl-NL" dirty="0">
                <a:solidFill>
                  <a:schemeClr val="accent1"/>
                </a:solidFill>
              </a:rPr>
              <a:t>WANNEER REGULIERE REVALIDATIE, WANNEER SPECIALISTISCH? </a:t>
            </a:r>
          </a:p>
        </p:txBody>
      </p:sp>
    </p:spTree>
    <p:extLst>
      <p:ext uri="{BB962C8B-B14F-4D97-AF65-F5344CB8AC3E}">
        <p14:creationId xmlns:p14="http://schemas.microsoft.com/office/powerpoint/2010/main" val="303993223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7564D6-576C-45C9-B7EA-F7701B149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0994"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5" name="Afbeelding 4">
            <a:extLst>
              <a:ext uri="{FF2B5EF4-FFF2-40B4-BE49-F238E27FC236}">
                <a16:creationId xmlns:a16="http://schemas.microsoft.com/office/drawing/2014/main" id="{84F0479D-637C-C889-D86B-3D17EF95C2B8}"/>
              </a:ext>
            </a:extLst>
          </p:cNvPr>
          <p:cNvPicPr>
            <a:picLocks noChangeAspect="1"/>
          </p:cNvPicPr>
          <p:nvPr/>
        </p:nvPicPr>
        <p:blipFill>
          <a:blip r:embed="rId3"/>
          <a:stretch>
            <a:fillRect/>
          </a:stretch>
        </p:blipFill>
        <p:spPr>
          <a:xfrm>
            <a:off x="634276" y="1720950"/>
            <a:ext cx="3374654" cy="3374654"/>
          </a:xfrm>
          <a:prstGeom prst="rect">
            <a:avLst/>
          </a:prstGeom>
        </p:spPr>
      </p:pic>
      <p:sp>
        <p:nvSpPr>
          <p:cNvPr id="12" name="Rectangle 11">
            <a:extLst>
              <a:ext uri="{FF2B5EF4-FFF2-40B4-BE49-F238E27FC236}">
                <a16:creationId xmlns:a16="http://schemas.microsoft.com/office/drawing/2014/main" id="{F9060CEE-D73E-44ED-A407-C828C9E4D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0"/>
            <a:ext cx="75610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0B544C-FD6C-42D8-B6B7-DDF7E60D0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2059012"/>
            <a:ext cx="756100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F52C1DD5-BC59-6616-3BBE-D9DBDB6F6258}"/>
              </a:ext>
            </a:extLst>
          </p:cNvPr>
          <p:cNvSpPr>
            <a:spLocks noGrp="1"/>
          </p:cNvSpPr>
          <p:nvPr>
            <p:ph type="ctrTitle"/>
          </p:nvPr>
        </p:nvSpPr>
        <p:spPr>
          <a:xfrm>
            <a:off x="4963246" y="2194560"/>
            <a:ext cx="6905666" cy="1739347"/>
          </a:xfrm>
        </p:spPr>
        <p:txBody>
          <a:bodyPr>
            <a:normAutofit/>
          </a:bodyPr>
          <a:lstStyle/>
          <a:p>
            <a:r>
              <a:rPr lang="nl-NL" sz="5600">
                <a:solidFill>
                  <a:schemeClr val="tx2"/>
                </a:solidFill>
              </a:rPr>
              <a:t>Dagbehandeling</a:t>
            </a:r>
            <a:br>
              <a:rPr lang="nl-NL" sz="5600">
                <a:solidFill>
                  <a:schemeClr val="tx2"/>
                </a:solidFill>
              </a:rPr>
            </a:br>
            <a:r>
              <a:rPr lang="nl-NL" sz="5600">
                <a:solidFill>
                  <a:schemeClr val="tx2"/>
                </a:solidFill>
              </a:rPr>
              <a:t>OF DAGBESTEDING</a:t>
            </a:r>
          </a:p>
        </p:txBody>
      </p:sp>
      <p:sp>
        <p:nvSpPr>
          <p:cNvPr id="3" name="Ondertitel 2">
            <a:extLst>
              <a:ext uri="{FF2B5EF4-FFF2-40B4-BE49-F238E27FC236}">
                <a16:creationId xmlns:a16="http://schemas.microsoft.com/office/drawing/2014/main" id="{3E151678-1ECD-B23F-BC1F-1013076BA676}"/>
              </a:ext>
            </a:extLst>
          </p:cNvPr>
          <p:cNvSpPr>
            <a:spLocks noGrp="1"/>
          </p:cNvSpPr>
          <p:nvPr>
            <p:ph type="subTitle" idx="1"/>
          </p:nvPr>
        </p:nvSpPr>
        <p:spPr>
          <a:xfrm>
            <a:off x="4963246" y="3996250"/>
            <a:ext cx="6905666" cy="1942434"/>
          </a:xfrm>
        </p:spPr>
        <p:txBody>
          <a:bodyPr>
            <a:normAutofit/>
          </a:bodyPr>
          <a:lstStyle/>
          <a:p>
            <a:endParaRPr lang="nl-NL" dirty="0">
              <a:solidFill>
                <a:schemeClr val="bg2"/>
              </a:solidFill>
            </a:endParaRPr>
          </a:p>
        </p:txBody>
      </p:sp>
    </p:spTree>
    <p:extLst>
      <p:ext uri="{BB962C8B-B14F-4D97-AF65-F5344CB8AC3E}">
        <p14:creationId xmlns:p14="http://schemas.microsoft.com/office/powerpoint/2010/main" val="98462382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Dagbehandeling</a:t>
            </a:r>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150"/>
            <a:ext cx="12049178" cy="4114142"/>
          </a:xfrm>
          <a:prstGeom prst="rect">
            <a:avLst/>
          </a:prstGeom>
        </p:spPr>
      </p:pic>
      <p:sp>
        <p:nvSpPr>
          <p:cNvPr id="9" name="Rechthoek 8"/>
          <p:cNvSpPr/>
          <p:nvPr/>
        </p:nvSpPr>
        <p:spPr>
          <a:xfrm>
            <a:off x="7587048" y="3237471"/>
            <a:ext cx="4289135" cy="6178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6524367" y="3249829"/>
            <a:ext cx="691979" cy="6178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4602891" y="3237471"/>
            <a:ext cx="1186249" cy="6178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5931243" y="3249831"/>
            <a:ext cx="444844" cy="6178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8217243" y="3374082"/>
            <a:ext cx="2930769" cy="369332"/>
          </a:xfrm>
          <a:prstGeom prst="rect">
            <a:avLst/>
          </a:prstGeom>
          <a:noFill/>
        </p:spPr>
        <p:txBody>
          <a:bodyPr wrap="square" rtlCol="0">
            <a:spAutoFit/>
          </a:bodyPr>
          <a:lstStyle/>
          <a:p>
            <a:r>
              <a:rPr lang="nl-NL" b="1" dirty="0"/>
              <a:t>DAGBEHANDELING</a:t>
            </a:r>
          </a:p>
        </p:txBody>
      </p:sp>
      <p:sp>
        <p:nvSpPr>
          <p:cNvPr id="14" name="Rechthoek 13"/>
          <p:cNvSpPr/>
          <p:nvPr/>
        </p:nvSpPr>
        <p:spPr>
          <a:xfrm>
            <a:off x="9788769" y="3925741"/>
            <a:ext cx="2403231" cy="630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p:cNvSpPr txBox="1"/>
          <p:nvPr/>
        </p:nvSpPr>
        <p:spPr>
          <a:xfrm>
            <a:off x="9788770" y="4095783"/>
            <a:ext cx="2087414" cy="369332"/>
          </a:xfrm>
          <a:prstGeom prst="rect">
            <a:avLst/>
          </a:prstGeom>
          <a:noFill/>
        </p:spPr>
        <p:txBody>
          <a:bodyPr wrap="square" rtlCol="0">
            <a:spAutoFit/>
          </a:bodyPr>
          <a:lstStyle/>
          <a:p>
            <a:r>
              <a:rPr lang="nl-NL" b="1" dirty="0"/>
              <a:t>DAGBESTEDING</a:t>
            </a:r>
          </a:p>
        </p:txBody>
      </p:sp>
      <p:sp>
        <p:nvSpPr>
          <p:cNvPr id="16" name="Tekstvak 15"/>
          <p:cNvSpPr txBox="1"/>
          <p:nvPr/>
        </p:nvSpPr>
        <p:spPr>
          <a:xfrm>
            <a:off x="4602891" y="355952"/>
            <a:ext cx="2656703" cy="954107"/>
          </a:xfrm>
          <a:prstGeom prst="rect">
            <a:avLst/>
          </a:prstGeom>
          <a:noFill/>
          <a:ln w="41275">
            <a:solidFill>
              <a:srgbClr val="FF0000"/>
            </a:solidFill>
          </a:ln>
        </p:spPr>
        <p:txBody>
          <a:bodyPr wrap="square" rtlCol="0">
            <a:spAutoFit/>
          </a:bodyPr>
          <a:lstStyle/>
          <a:p>
            <a:r>
              <a:rPr lang="nl-NL" sz="2800" b="1" dirty="0">
                <a:solidFill>
                  <a:srgbClr val="FF0000"/>
                </a:solidFill>
              </a:rPr>
              <a:t>MODULES OP ONDERWERP</a:t>
            </a:r>
          </a:p>
        </p:txBody>
      </p:sp>
      <p:sp>
        <p:nvSpPr>
          <p:cNvPr id="3" name="Tekstvak 2">
            <a:extLst>
              <a:ext uri="{FF2B5EF4-FFF2-40B4-BE49-F238E27FC236}">
                <a16:creationId xmlns:a16="http://schemas.microsoft.com/office/drawing/2014/main" id="{DABA6622-8783-F892-EBBB-AF213F88E188}"/>
              </a:ext>
            </a:extLst>
          </p:cNvPr>
          <p:cNvSpPr txBox="1"/>
          <p:nvPr/>
        </p:nvSpPr>
        <p:spPr>
          <a:xfrm>
            <a:off x="4717143" y="4789714"/>
            <a:ext cx="3048000" cy="1477328"/>
          </a:xfrm>
          <a:prstGeom prst="rect">
            <a:avLst/>
          </a:prstGeom>
          <a:noFill/>
        </p:spPr>
        <p:txBody>
          <a:bodyPr wrap="square" rtlCol="0">
            <a:spAutoFit/>
          </a:bodyPr>
          <a:lstStyle/>
          <a:p>
            <a:r>
              <a:rPr lang="nl-NL" dirty="0"/>
              <a:t>VB.</a:t>
            </a:r>
          </a:p>
          <a:p>
            <a:r>
              <a:rPr lang="nl-NL" dirty="0"/>
              <a:t>MOBILITEIT EN VALLEN</a:t>
            </a:r>
          </a:p>
          <a:p>
            <a:r>
              <a:rPr lang="nl-NL" dirty="0"/>
              <a:t>LEEFSTIJL</a:t>
            </a:r>
          </a:p>
          <a:p>
            <a:r>
              <a:rPr lang="nl-NL" dirty="0"/>
              <a:t>PSYCHO EDUCATIE</a:t>
            </a:r>
          </a:p>
          <a:p>
            <a:r>
              <a:rPr lang="nl-NL" dirty="0"/>
              <a:t>ONTREGELDE PARKINSON</a:t>
            </a:r>
          </a:p>
        </p:txBody>
      </p:sp>
    </p:spTree>
    <p:extLst>
      <p:ext uri="{BB962C8B-B14F-4D97-AF65-F5344CB8AC3E}">
        <p14:creationId xmlns:p14="http://schemas.microsoft.com/office/powerpoint/2010/main" val="19248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0" presetClass="emph" presetSubtype="0" fill="hold" nodeType="withEffect">
                                  <p:stCondLst>
                                    <p:cond delay="0"/>
                                  </p:stCondLst>
                                  <p:childTnLst>
                                    <p:animClr clrSpc="hsl" dir="cw">
                                      <p:cBhvr override="childStyle">
                                        <p:cTn id="8" dur="500" fill="hold"/>
                                        <p:tgtEl>
                                          <p:spTgt spid="8"/>
                                        </p:tgtEl>
                                        <p:attrNameLst>
                                          <p:attrName>style.color</p:attrName>
                                        </p:attrNameLst>
                                      </p:cBhvr>
                                      <p:by>
                                        <p:hsl h="0" s="12549" l="25098"/>
                                      </p:by>
                                    </p:animClr>
                                    <p:animClr clrSpc="hsl" dir="cw">
                                      <p:cBhvr>
                                        <p:cTn id="9" dur="500" fill="hold"/>
                                        <p:tgtEl>
                                          <p:spTgt spid="8"/>
                                        </p:tgtEl>
                                        <p:attrNameLst>
                                          <p:attrName>fillcolor</p:attrName>
                                        </p:attrNameLst>
                                      </p:cBhvr>
                                      <p:by>
                                        <p:hsl h="0" s="12549" l="25098"/>
                                      </p:by>
                                    </p:animClr>
                                    <p:animClr clrSpc="hsl" dir="cw">
                                      <p:cBhvr>
                                        <p:cTn id="10" dur="500" fill="hold"/>
                                        <p:tgtEl>
                                          <p:spTgt spid="8"/>
                                        </p:tgtEl>
                                        <p:attrNameLst>
                                          <p:attrName>stroke.color</p:attrName>
                                        </p:attrNameLst>
                                      </p:cBhvr>
                                      <p:by>
                                        <p:hsl h="0" s="12549" l="25098"/>
                                      </p:by>
                                    </p:animClr>
                                    <p:set>
                                      <p:cBhvr>
                                        <p:cTn id="11" dur="500" fill="hold"/>
                                        <p:tgtEl>
                                          <p:spTgt spid="8"/>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animBg="1"/>
      <p:bldP spid="15" grpId="0"/>
      <p:bldP spid="16"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13E75778-8865-451E-A418-58B337FE5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370668" y="1492353"/>
            <a:ext cx="6984964" cy="911175"/>
          </a:xfrm>
        </p:spPr>
        <p:txBody>
          <a:bodyPr vert="horz" lIns="91440" tIns="45720" rIns="91440" bIns="45720" rtlCol="0" anchor="ctr">
            <a:normAutofit/>
          </a:bodyPr>
          <a:lstStyle/>
          <a:p>
            <a:r>
              <a:rPr lang="en-US" sz="2000" dirty="0">
                <a:solidFill>
                  <a:schemeClr val="tx2"/>
                </a:solidFill>
              </a:rPr>
              <a:t>WOZO: DIGITAAL ALS HET KAN</a:t>
            </a:r>
          </a:p>
        </p:txBody>
      </p:sp>
      <p:sp>
        <p:nvSpPr>
          <p:cNvPr id="12" name="Rectangle 11">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fbeelding 3">
            <a:extLst>
              <a:ext uri="{FF2B5EF4-FFF2-40B4-BE49-F238E27FC236}">
                <a16:creationId xmlns:a16="http://schemas.microsoft.com/office/drawing/2014/main" id="{E64E6C01-7EA3-6B70-F752-DF4E10FDCC49}"/>
              </a:ext>
            </a:extLst>
          </p:cNvPr>
          <p:cNvPicPr>
            <a:picLocks noChangeAspect="1"/>
          </p:cNvPicPr>
          <p:nvPr/>
        </p:nvPicPr>
        <p:blipFill>
          <a:blip r:embed="rId3"/>
          <a:stretch>
            <a:fillRect/>
          </a:stretch>
        </p:blipFill>
        <p:spPr>
          <a:xfrm>
            <a:off x="160966" y="2362342"/>
            <a:ext cx="3738003" cy="2092130"/>
          </a:xfrm>
          <a:prstGeom prst="rect">
            <a:avLst/>
          </a:prstGeom>
        </p:spPr>
      </p:pic>
      <p:sp>
        <p:nvSpPr>
          <p:cNvPr id="9" name="Tijdelijke aanduiding voor tekst 8">
            <a:extLst>
              <a:ext uri="{FF2B5EF4-FFF2-40B4-BE49-F238E27FC236}">
                <a16:creationId xmlns:a16="http://schemas.microsoft.com/office/drawing/2014/main" id="{1E90E853-2E30-82D5-64EA-E30783FA5170}"/>
              </a:ext>
            </a:extLst>
          </p:cNvPr>
          <p:cNvSpPr>
            <a:spLocks noGrp="1"/>
          </p:cNvSpPr>
          <p:nvPr>
            <p:ph type="body" idx="1"/>
          </p:nvPr>
        </p:nvSpPr>
        <p:spPr>
          <a:xfrm>
            <a:off x="4476184" y="2541612"/>
            <a:ext cx="6974459" cy="3017583"/>
          </a:xfrm>
        </p:spPr>
        <p:txBody>
          <a:bodyPr>
            <a:normAutofit fontScale="70000" lnSpcReduction="20000"/>
          </a:bodyPr>
          <a:lstStyle/>
          <a:p>
            <a:r>
              <a:rPr lang="nl-NL" dirty="0"/>
              <a:t>WEARABLES</a:t>
            </a:r>
          </a:p>
          <a:p>
            <a:r>
              <a:rPr lang="nl-NL" dirty="0"/>
              <a:t>APPS</a:t>
            </a:r>
          </a:p>
          <a:p>
            <a:r>
              <a:rPr lang="nl-NL" dirty="0"/>
              <a:t>DIGITALE COMMUNICATIE </a:t>
            </a:r>
          </a:p>
          <a:p>
            <a:r>
              <a:rPr lang="nl-NL" dirty="0"/>
              <a:t>DOSSIER</a:t>
            </a:r>
          </a:p>
          <a:p>
            <a:r>
              <a:rPr lang="nl-NL" dirty="0"/>
              <a:t>PSYCHO EDUCATIE</a:t>
            </a:r>
          </a:p>
          <a:p>
            <a:r>
              <a:rPr lang="nl-NL" dirty="0"/>
              <a:t>COACHING</a:t>
            </a:r>
          </a:p>
          <a:p>
            <a:r>
              <a:rPr lang="nl-NL" dirty="0"/>
              <a:t>ONDERSTEUNING BEHANDELPROGRAMMA’S</a:t>
            </a:r>
          </a:p>
          <a:p>
            <a:r>
              <a:rPr lang="nl-NL" dirty="0"/>
              <a:t>KENNISOVERDRACHT PROFESSIONALS</a:t>
            </a:r>
          </a:p>
          <a:p>
            <a:r>
              <a:rPr lang="nl-NL" dirty="0"/>
              <a:t>ETC </a:t>
            </a:r>
          </a:p>
          <a:p>
            <a:endParaRPr lang="nl-NL" dirty="0"/>
          </a:p>
          <a:p>
            <a:endParaRPr lang="nl-NL" dirty="0"/>
          </a:p>
          <a:p>
            <a:endParaRPr lang="nl-NL" dirty="0"/>
          </a:p>
        </p:txBody>
      </p:sp>
    </p:spTree>
    <p:extLst>
      <p:ext uri="{BB962C8B-B14F-4D97-AF65-F5344CB8AC3E}">
        <p14:creationId xmlns:p14="http://schemas.microsoft.com/office/powerpoint/2010/main" val="2777835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3AAB3-C281-EEEB-5405-01DD813BFFB2}"/>
              </a:ext>
            </a:extLst>
          </p:cNvPr>
          <p:cNvSpPr>
            <a:spLocks noGrp="1"/>
          </p:cNvSpPr>
          <p:nvPr>
            <p:ph type="ctrTitle"/>
          </p:nvPr>
        </p:nvSpPr>
        <p:spPr/>
        <p:txBody>
          <a:bodyPr/>
          <a:lstStyle/>
          <a:p>
            <a:r>
              <a:rPr lang="nl-NL" dirty="0"/>
              <a:t>fasering</a:t>
            </a:r>
          </a:p>
        </p:txBody>
      </p:sp>
      <p:pic>
        <p:nvPicPr>
          <p:cNvPr id="5" name="Afbeelding 4">
            <a:extLst>
              <a:ext uri="{FF2B5EF4-FFF2-40B4-BE49-F238E27FC236}">
                <a16:creationId xmlns:a16="http://schemas.microsoft.com/office/drawing/2014/main" id="{D5E0E03D-CAB8-ABBC-07E2-4D5853E6F915}"/>
              </a:ext>
            </a:extLst>
          </p:cNvPr>
          <p:cNvPicPr>
            <a:picLocks noChangeAspect="1"/>
          </p:cNvPicPr>
          <p:nvPr/>
        </p:nvPicPr>
        <p:blipFill>
          <a:blip r:embed="rId3"/>
          <a:stretch>
            <a:fillRect/>
          </a:stretch>
        </p:blipFill>
        <p:spPr>
          <a:xfrm>
            <a:off x="0" y="1144501"/>
            <a:ext cx="12192000" cy="3867482"/>
          </a:xfrm>
          <a:prstGeom prst="rect">
            <a:avLst/>
          </a:prstGeom>
        </p:spPr>
      </p:pic>
      <p:sp>
        <p:nvSpPr>
          <p:cNvPr id="4" name="Tekstvak 3">
            <a:extLst>
              <a:ext uri="{FF2B5EF4-FFF2-40B4-BE49-F238E27FC236}">
                <a16:creationId xmlns:a16="http://schemas.microsoft.com/office/drawing/2014/main" id="{9A622ED9-C1D0-C339-B0EE-5ADE88A26F56}"/>
              </a:ext>
            </a:extLst>
          </p:cNvPr>
          <p:cNvSpPr txBox="1"/>
          <p:nvPr/>
        </p:nvSpPr>
        <p:spPr>
          <a:xfrm>
            <a:off x="4874078" y="5803013"/>
            <a:ext cx="2792185" cy="461665"/>
          </a:xfrm>
          <a:prstGeom prst="rect">
            <a:avLst/>
          </a:prstGeom>
          <a:noFill/>
        </p:spPr>
        <p:txBody>
          <a:bodyPr wrap="square" rtlCol="0">
            <a:spAutoFit/>
          </a:bodyPr>
          <a:lstStyle/>
          <a:p>
            <a:r>
              <a:rPr lang="nl-NL" sz="2400" dirty="0">
                <a:solidFill>
                  <a:srgbClr val="92D050"/>
                </a:solidFill>
              </a:rPr>
              <a:t>FASERING</a:t>
            </a:r>
          </a:p>
        </p:txBody>
      </p:sp>
    </p:spTree>
    <p:extLst>
      <p:ext uri="{BB962C8B-B14F-4D97-AF65-F5344CB8AC3E}">
        <p14:creationId xmlns:p14="http://schemas.microsoft.com/office/powerpoint/2010/main" val="3492264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el 1"/>
          <p:cNvSpPr>
            <a:spLocks noGrp="1"/>
          </p:cNvSpPr>
          <p:nvPr>
            <p:ph type="ctrTitle"/>
          </p:nvPr>
        </p:nvSpPr>
        <p:spPr>
          <a:xfrm>
            <a:off x="360217" y="3737717"/>
            <a:ext cx="11471565" cy="1739347"/>
          </a:xfrm>
        </p:spPr>
        <p:txBody>
          <a:bodyPr>
            <a:normAutofit/>
          </a:bodyPr>
          <a:lstStyle/>
          <a:p>
            <a:r>
              <a:rPr lang="nl-NL" sz="2400" b="1" dirty="0"/>
              <a:t>PARKINSON, THUIS ALS HET KAN…</a:t>
            </a:r>
            <a:br>
              <a:rPr lang="nl-NL" sz="2400" b="1" dirty="0"/>
            </a:br>
            <a:br>
              <a:rPr lang="nl-NL" sz="2400" b="1" dirty="0"/>
            </a:br>
            <a:r>
              <a:rPr lang="nl-NL" sz="2400" b="1" dirty="0"/>
              <a:t>BEHANDELING</a:t>
            </a:r>
            <a:br>
              <a:rPr lang="nl-NL" sz="2400" b="1" dirty="0"/>
            </a:br>
            <a:r>
              <a:rPr lang="nl-NL" sz="2400" b="1" dirty="0"/>
              <a:t>OPSCHALEN ALS HET MOET, AFSCHALEN ALS HET KAN</a:t>
            </a:r>
          </a:p>
        </p:txBody>
      </p:sp>
      <p:sp>
        <p:nvSpPr>
          <p:cNvPr id="3" name="Ondertitel 2"/>
          <p:cNvSpPr>
            <a:spLocks noGrp="1"/>
          </p:cNvSpPr>
          <p:nvPr>
            <p:ph type="subTitle" idx="1"/>
          </p:nvPr>
        </p:nvSpPr>
        <p:spPr>
          <a:xfrm>
            <a:off x="1932215" y="5566517"/>
            <a:ext cx="9144000" cy="838437"/>
          </a:xfrm>
        </p:spPr>
        <p:txBody>
          <a:bodyPr>
            <a:noAutofit/>
          </a:bodyPr>
          <a:lstStyle/>
          <a:p>
            <a:r>
              <a:rPr lang="nl-NL" sz="2400" dirty="0"/>
              <a:t>SPECIALISTISCHE KENNIS LATEN AANSLUITEN </a:t>
            </a:r>
            <a:br>
              <a:rPr lang="nl-NL" sz="2400" dirty="0"/>
            </a:br>
            <a:r>
              <a:rPr lang="nl-NL" sz="2400" dirty="0"/>
              <a:t>BIJ EERSTE LIJN </a:t>
            </a:r>
          </a:p>
          <a:p>
            <a:endParaRPr lang="nl-NL" dirty="0"/>
          </a:p>
          <a:p>
            <a:endParaRPr lang="nl-NL" dirty="0"/>
          </a:p>
        </p:txBody>
      </p:sp>
      <p:pic>
        <p:nvPicPr>
          <p:cNvPr id="5" name="Picture 4" descr="Huisfiguurtjes in verschillende positie en grootte">
            <a:extLst>
              <a:ext uri="{FF2B5EF4-FFF2-40B4-BE49-F238E27FC236}">
                <a16:creationId xmlns:a16="http://schemas.microsoft.com/office/drawing/2014/main" id="{4BA80FA5-240E-CF07-F194-2C95A7B51461}"/>
              </a:ext>
            </a:extLst>
          </p:cNvPr>
          <p:cNvPicPr>
            <a:picLocks noChangeAspect="1"/>
          </p:cNvPicPr>
          <p:nvPr/>
        </p:nvPicPr>
        <p:blipFill rotWithShape="1">
          <a:blip r:embed="rId3"/>
          <a:srcRect t="17669" b="28998"/>
          <a:stretch/>
        </p:blipFill>
        <p:spPr>
          <a:xfrm>
            <a:off x="20" y="10"/>
            <a:ext cx="12191980" cy="3657589"/>
          </a:xfrm>
          <a:prstGeom prst="rect">
            <a:avLst/>
          </a:prstGeom>
        </p:spPr>
      </p:pic>
    </p:spTree>
    <p:extLst>
      <p:ext uri="{BB962C8B-B14F-4D97-AF65-F5344CB8AC3E}">
        <p14:creationId xmlns:p14="http://schemas.microsoft.com/office/powerpoint/2010/main" val="334676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7F9A7-896F-C302-DC33-6D438DB44FD3}"/>
              </a:ext>
            </a:extLst>
          </p:cNvPr>
          <p:cNvSpPr>
            <a:spLocks noGrp="1"/>
          </p:cNvSpPr>
          <p:nvPr>
            <p:ph type="ctrTitle"/>
          </p:nvPr>
        </p:nvSpPr>
        <p:spPr/>
        <p:txBody>
          <a:bodyPr>
            <a:normAutofit fontScale="90000"/>
          </a:bodyPr>
          <a:lstStyle/>
          <a:p>
            <a:r>
              <a:rPr lang="nl-NL" sz="2000" dirty="0"/>
              <a:t>WERELDWIJD SNELST GROEIENDE HERSENZIEKTE</a:t>
            </a:r>
            <a:br>
              <a:rPr lang="nl-NL" sz="2000" dirty="0"/>
            </a:br>
            <a:br>
              <a:rPr lang="nl-NL" sz="2000" dirty="0"/>
            </a:br>
            <a:r>
              <a:rPr lang="nl-NL" sz="2000" dirty="0"/>
              <a:t>HOEWEL DE ZIEKTE OOK JONGEREN TREFT, NEEMT HET VOORKOMEN TOE MET DE LEEFTIJD</a:t>
            </a:r>
            <a:br>
              <a:rPr lang="nl-NL" sz="2000" dirty="0"/>
            </a:br>
            <a:r>
              <a:rPr lang="nl-NL" sz="2000" dirty="0"/>
              <a:t>De snelle groei wordt deels door de dubbele vergrijzing bepaald</a:t>
            </a:r>
            <a:br>
              <a:rPr lang="nl-NL" sz="2000" dirty="0"/>
            </a:br>
            <a:br>
              <a:rPr lang="nl-NL" sz="2000" dirty="0"/>
            </a:br>
            <a:r>
              <a:rPr lang="nl-NL" sz="2000" dirty="0"/>
              <a:t>IN NEDERLAND BIJ TOP 3 SNELST GROEIENDE AANDOENINGEN, </a:t>
            </a:r>
            <a:br>
              <a:rPr lang="nl-NL" sz="2000" dirty="0"/>
            </a:br>
            <a:r>
              <a:rPr lang="nl-NL" sz="2000" dirty="0"/>
              <a:t>SAMEN MET DEMENTIE EN HARTFALEN</a:t>
            </a:r>
            <a:br>
              <a:rPr lang="nl-NL" sz="2000" dirty="0"/>
            </a:br>
            <a:endParaRPr lang="nl-NL" sz="2000" dirty="0"/>
          </a:p>
        </p:txBody>
      </p:sp>
      <p:sp>
        <p:nvSpPr>
          <p:cNvPr id="3" name="Tijdelijke aanduiding voor tekst 2">
            <a:extLst>
              <a:ext uri="{FF2B5EF4-FFF2-40B4-BE49-F238E27FC236}">
                <a16:creationId xmlns:a16="http://schemas.microsoft.com/office/drawing/2014/main" id="{30CC797E-A594-1D98-CE08-9DD15F56EAC2}"/>
              </a:ext>
            </a:extLst>
          </p:cNvPr>
          <p:cNvSpPr>
            <a:spLocks noGrp="1"/>
          </p:cNvSpPr>
          <p:nvPr>
            <p:ph type="subTitle" idx="1"/>
          </p:nvPr>
        </p:nvSpPr>
        <p:spPr/>
        <p:txBody>
          <a:bodyPr/>
          <a:lstStyle/>
          <a:p>
            <a:r>
              <a:rPr lang="nl-NL" dirty="0">
                <a:solidFill>
                  <a:srgbClr val="92D050"/>
                </a:solidFill>
              </a:rPr>
              <a:t>PARKINSON(ISMEN) IN MAAT EN GETAL</a:t>
            </a:r>
          </a:p>
        </p:txBody>
      </p:sp>
    </p:spTree>
    <p:extLst>
      <p:ext uri="{BB962C8B-B14F-4D97-AF65-F5344CB8AC3E}">
        <p14:creationId xmlns:p14="http://schemas.microsoft.com/office/powerpoint/2010/main" val="1416089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B0A87278-E54C-2263-0317-0A176CDDF612}"/>
              </a:ext>
            </a:extLst>
          </p:cNvPr>
          <p:cNvSpPr>
            <a:spLocks noGrp="1"/>
          </p:cNvSpPr>
          <p:nvPr>
            <p:ph type="body" idx="1"/>
          </p:nvPr>
        </p:nvSpPr>
        <p:spPr>
          <a:xfrm>
            <a:off x="1163320" y="1099344"/>
            <a:ext cx="4754880" cy="743094"/>
          </a:xfrm>
        </p:spPr>
        <p:txBody>
          <a:bodyPr/>
          <a:lstStyle/>
          <a:p>
            <a:r>
              <a:rPr lang="nl-NL" dirty="0">
                <a:solidFill>
                  <a:srgbClr val="92D050"/>
                </a:solidFill>
              </a:rPr>
              <a:t>DUBBELE VERGRIJZING</a:t>
            </a:r>
          </a:p>
        </p:txBody>
      </p:sp>
      <p:pic>
        <p:nvPicPr>
          <p:cNvPr id="1026" name="Picture 2" descr="Afbeelding met tekst, schermopname, lijn, Lettertype&#10;&#10;Automatisch gegenereerde beschrijving">
            <a:extLst>
              <a:ext uri="{FF2B5EF4-FFF2-40B4-BE49-F238E27FC236}">
                <a16:creationId xmlns:a16="http://schemas.microsoft.com/office/drawing/2014/main" id="{D17C738C-F9DC-94EA-B54E-5FB68DBF38C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207135" y="2090282"/>
            <a:ext cx="4667250" cy="2638425"/>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9">
            <a:extLst>
              <a:ext uri="{FF2B5EF4-FFF2-40B4-BE49-F238E27FC236}">
                <a16:creationId xmlns:a16="http://schemas.microsoft.com/office/drawing/2014/main" id="{F8CBAACE-9FE6-A88A-5970-8D648154A2BC}"/>
              </a:ext>
            </a:extLst>
          </p:cNvPr>
          <p:cNvSpPr>
            <a:spLocks noGrp="1"/>
          </p:cNvSpPr>
          <p:nvPr>
            <p:ph type="body" sz="quarter" idx="3"/>
          </p:nvPr>
        </p:nvSpPr>
        <p:spPr>
          <a:xfrm>
            <a:off x="6273802" y="1051647"/>
            <a:ext cx="4754880" cy="743094"/>
          </a:xfrm>
        </p:spPr>
        <p:txBody>
          <a:bodyPr/>
          <a:lstStyle/>
          <a:p>
            <a:r>
              <a:rPr lang="nl-NL" dirty="0">
                <a:solidFill>
                  <a:srgbClr val="92D050"/>
                </a:solidFill>
              </a:rPr>
              <a:t>BEROEPSBEVOLKING</a:t>
            </a:r>
          </a:p>
        </p:txBody>
      </p:sp>
      <p:pic>
        <p:nvPicPr>
          <p:cNvPr id="1028" name="Picture 4" descr="Afbeelding met tekst, schermopname, Lettertype, ontwerp&#10;&#10;Automatisch gegenereerde beschrijving">
            <a:extLst>
              <a:ext uri="{FF2B5EF4-FFF2-40B4-BE49-F238E27FC236}">
                <a16:creationId xmlns:a16="http://schemas.microsoft.com/office/drawing/2014/main" id="{9EE128B9-C59E-55E7-1387-988FA4CAF9E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73800" y="2124868"/>
            <a:ext cx="466725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89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B0A87278-E54C-2263-0317-0A176CDDF612}"/>
              </a:ext>
            </a:extLst>
          </p:cNvPr>
          <p:cNvSpPr>
            <a:spLocks noGrp="1"/>
          </p:cNvSpPr>
          <p:nvPr>
            <p:ph type="subTitle" idx="1"/>
          </p:nvPr>
        </p:nvSpPr>
        <p:spPr>
          <a:xfrm>
            <a:off x="365759" y="274785"/>
            <a:ext cx="4044043" cy="1309255"/>
          </a:xfrm>
        </p:spPr>
        <p:txBody>
          <a:bodyPr/>
          <a:lstStyle/>
          <a:p>
            <a:pPr algn="l"/>
            <a:r>
              <a:rPr lang="nl-NL" dirty="0">
                <a:solidFill>
                  <a:srgbClr val="92D050"/>
                </a:solidFill>
              </a:rPr>
              <a:t>GEAVANCEERDE THERAPIE</a:t>
            </a:r>
          </a:p>
        </p:txBody>
      </p:sp>
      <p:sp>
        <p:nvSpPr>
          <p:cNvPr id="10" name="Tijdelijke aanduiding voor tekst 9">
            <a:extLst>
              <a:ext uri="{FF2B5EF4-FFF2-40B4-BE49-F238E27FC236}">
                <a16:creationId xmlns:a16="http://schemas.microsoft.com/office/drawing/2014/main" id="{F8CBAACE-9FE6-A88A-5970-8D648154A2BC}"/>
              </a:ext>
            </a:extLst>
          </p:cNvPr>
          <p:cNvSpPr>
            <a:spLocks noGrp="1"/>
          </p:cNvSpPr>
          <p:nvPr>
            <p:ph type="body" sz="quarter" idx="4294967295"/>
          </p:nvPr>
        </p:nvSpPr>
        <p:spPr>
          <a:xfrm>
            <a:off x="6727371" y="258767"/>
            <a:ext cx="5298621" cy="742950"/>
          </a:xfrm>
        </p:spPr>
        <p:txBody>
          <a:bodyPr/>
          <a:lstStyle/>
          <a:p>
            <a:pPr marL="0" indent="0" algn="r">
              <a:buNone/>
            </a:pPr>
            <a:r>
              <a:rPr lang="nl-NL" dirty="0">
                <a:solidFill>
                  <a:srgbClr val="92D050"/>
                </a:solidFill>
              </a:rPr>
              <a:t>ZIEKTE REMMENDE BEHANDELINGEN</a:t>
            </a:r>
          </a:p>
        </p:txBody>
      </p:sp>
      <p:pic>
        <p:nvPicPr>
          <p:cNvPr id="15" name="Afbeelding 14">
            <a:extLst>
              <a:ext uri="{FF2B5EF4-FFF2-40B4-BE49-F238E27FC236}">
                <a16:creationId xmlns:a16="http://schemas.microsoft.com/office/drawing/2014/main" id="{717F7AD8-8682-0392-B1CB-D360972A6497}"/>
              </a:ext>
            </a:extLst>
          </p:cNvPr>
          <p:cNvPicPr>
            <a:picLocks noChangeAspect="1"/>
          </p:cNvPicPr>
          <p:nvPr/>
        </p:nvPicPr>
        <p:blipFill rotWithShape="1">
          <a:blip r:embed="rId3"/>
          <a:srcRect t="12857"/>
          <a:stretch/>
        </p:blipFill>
        <p:spPr>
          <a:xfrm>
            <a:off x="8980713" y="1234555"/>
            <a:ext cx="2845527" cy="5364678"/>
          </a:xfrm>
          <a:prstGeom prst="rect">
            <a:avLst/>
          </a:prstGeom>
        </p:spPr>
      </p:pic>
      <p:pic>
        <p:nvPicPr>
          <p:cNvPr id="17" name="Afbeelding 16">
            <a:extLst>
              <a:ext uri="{FF2B5EF4-FFF2-40B4-BE49-F238E27FC236}">
                <a16:creationId xmlns:a16="http://schemas.microsoft.com/office/drawing/2014/main" id="{21E264EA-3617-0586-1E99-138E88531F91}"/>
              </a:ext>
            </a:extLst>
          </p:cNvPr>
          <p:cNvPicPr>
            <a:picLocks noChangeAspect="1"/>
          </p:cNvPicPr>
          <p:nvPr/>
        </p:nvPicPr>
        <p:blipFill>
          <a:blip r:embed="rId4"/>
          <a:stretch>
            <a:fillRect/>
          </a:stretch>
        </p:blipFill>
        <p:spPr>
          <a:xfrm>
            <a:off x="346277" y="2748687"/>
            <a:ext cx="1216928" cy="1739649"/>
          </a:xfrm>
          <a:prstGeom prst="rect">
            <a:avLst/>
          </a:prstGeom>
        </p:spPr>
      </p:pic>
      <p:pic>
        <p:nvPicPr>
          <p:cNvPr id="19" name="Afbeelding 18">
            <a:extLst>
              <a:ext uri="{FF2B5EF4-FFF2-40B4-BE49-F238E27FC236}">
                <a16:creationId xmlns:a16="http://schemas.microsoft.com/office/drawing/2014/main" id="{5C327518-6A9C-FC98-E48E-385D8133D45A}"/>
              </a:ext>
            </a:extLst>
          </p:cNvPr>
          <p:cNvPicPr>
            <a:picLocks noChangeAspect="1"/>
          </p:cNvPicPr>
          <p:nvPr/>
        </p:nvPicPr>
        <p:blipFill>
          <a:blip r:embed="rId5"/>
          <a:stretch>
            <a:fillRect/>
          </a:stretch>
        </p:blipFill>
        <p:spPr>
          <a:xfrm>
            <a:off x="354675" y="830786"/>
            <a:ext cx="1216928" cy="1739347"/>
          </a:xfrm>
          <a:prstGeom prst="rect">
            <a:avLst/>
          </a:prstGeom>
        </p:spPr>
      </p:pic>
      <p:pic>
        <p:nvPicPr>
          <p:cNvPr id="21" name="Afbeelding 20">
            <a:extLst>
              <a:ext uri="{FF2B5EF4-FFF2-40B4-BE49-F238E27FC236}">
                <a16:creationId xmlns:a16="http://schemas.microsoft.com/office/drawing/2014/main" id="{3006FCA1-F77A-A135-25B1-DBC3E109570B}"/>
              </a:ext>
            </a:extLst>
          </p:cNvPr>
          <p:cNvPicPr>
            <a:picLocks noChangeAspect="1"/>
          </p:cNvPicPr>
          <p:nvPr/>
        </p:nvPicPr>
        <p:blipFill>
          <a:blip r:embed="rId6"/>
          <a:stretch>
            <a:fillRect/>
          </a:stretch>
        </p:blipFill>
        <p:spPr>
          <a:xfrm>
            <a:off x="373270" y="4666890"/>
            <a:ext cx="1198333" cy="1739649"/>
          </a:xfrm>
          <a:prstGeom prst="rect">
            <a:avLst/>
          </a:prstGeom>
        </p:spPr>
      </p:pic>
      <p:sp>
        <p:nvSpPr>
          <p:cNvPr id="22" name="Tekstvak 21">
            <a:extLst>
              <a:ext uri="{FF2B5EF4-FFF2-40B4-BE49-F238E27FC236}">
                <a16:creationId xmlns:a16="http://schemas.microsoft.com/office/drawing/2014/main" id="{BF4880A3-EBE6-DE9E-5570-47A829A7799F}"/>
              </a:ext>
            </a:extLst>
          </p:cNvPr>
          <p:cNvSpPr txBox="1"/>
          <p:nvPr/>
        </p:nvSpPr>
        <p:spPr>
          <a:xfrm>
            <a:off x="1582687" y="929412"/>
            <a:ext cx="2073728" cy="369332"/>
          </a:xfrm>
          <a:prstGeom prst="rect">
            <a:avLst/>
          </a:prstGeom>
          <a:noFill/>
        </p:spPr>
        <p:txBody>
          <a:bodyPr wrap="square" rtlCol="0">
            <a:spAutoFit/>
          </a:bodyPr>
          <a:lstStyle/>
          <a:p>
            <a:r>
              <a:rPr lang="nl-NL" dirty="0"/>
              <a:t>DUODOPA POMP</a:t>
            </a:r>
          </a:p>
        </p:txBody>
      </p:sp>
      <p:sp>
        <p:nvSpPr>
          <p:cNvPr id="23" name="Tekstvak 22">
            <a:extLst>
              <a:ext uri="{FF2B5EF4-FFF2-40B4-BE49-F238E27FC236}">
                <a16:creationId xmlns:a16="http://schemas.microsoft.com/office/drawing/2014/main" id="{0092DB4A-47E1-FC0D-4253-E45E305BEDCD}"/>
              </a:ext>
            </a:extLst>
          </p:cNvPr>
          <p:cNvSpPr txBox="1"/>
          <p:nvPr/>
        </p:nvSpPr>
        <p:spPr>
          <a:xfrm>
            <a:off x="1563205" y="2829291"/>
            <a:ext cx="1962892" cy="646331"/>
          </a:xfrm>
          <a:prstGeom prst="rect">
            <a:avLst/>
          </a:prstGeom>
          <a:noFill/>
        </p:spPr>
        <p:txBody>
          <a:bodyPr wrap="square" rtlCol="0">
            <a:spAutoFit/>
          </a:bodyPr>
          <a:lstStyle/>
          <a:p>
            <a:r>
              <a:rPr lang="nl-NL" dirty="0">
                <a:solidFill>
                  <a:schemeClr val="bg2"/>
                </a:solidFill>
              </a:rPr>
              <a:t>APOMORFINE POMP</a:t>
            </a:r>
          </a:p>
        </p:txBody>
      </p:sp>
      <p:sp>
        <p:nvSpPr>
          <p:cNvPr id="24" name="Tekstvak 23">
            <a:extLst>
              <a:ext uri="{FF2B5EF4-FFF2-40B4-BE49-F238E27FC236}">
                <a16:creationId xmlns:a16="http://schemas.microsoft.com/office/drawing/2014/main" id="{4460BAAE-1A34-1093-0214-B837318FE8CD}"/>
              </a:ext>
            </a:extLst>
          </p:cNvPr>
          <p:cNvSpPr txBox="1"/>
          <p:nvPr/>
        </p:nvSpPr>
        <p:spPr>
          <a:xfrm>
            <a:off x="1582687" y="4747192"/>
            <a:ext cx="2845526" cy="646331"/>
          </a:xfrm>
          <a:prstGeom prst="rect">
            <a:avLst/>
          </a:prstGeom>
          <a:noFill/>
        </p:spPr>
        <p:txBody>
          <a:bodyPr wrap="square" rtlCol="0">
            <a:spAutoFit/>
          </a:bodyPr>
          <a:lstStyle/>
          <a:p>
            <a:r>
              <a:rPr lang="nl-NL" dirty="0"/>
              <a:t>DEEP BRAIN STIMULATION</a:t>
            </a:r>
          </a:p>
          <a:p>
            <a:r>
              <a:rPr lang="nl-NL" dirty="0"/>
              <a:t>(DBS)</a:t>
            </a:r>
          </a:p>
        </p:txBody>
      </p:sp>
      <p:sp>
        <p:nvSpPr>
          <p:cNvPr id="25" name="Tekstvak 24">
            <a:extLst>
              <a:ext uri="{FF2B5EF4-FFF2-40B4-BE49-F238E27FC236}">
                <a16:creationId xmlns:a16="http://schemas.microsoft.com/office/drawing/2014/main" id="{9BD51D8E-480D-A92C-82D2-ACA4B760AC5D}"/>
              </a:ext>
            </a:extLst>
          </p:cNvPr>
          <p:cNvSpPr txBox="1"/>
          <p:nvPr/>
        </p:nvSpPr>
        <p:spPr>
          <a:xfrm>
            <a:off x="1698171" y="5976257"/>
            <a:ext cx="4425932" cy="646331"/>
          </a:xfrm>
          <a:prstGeom prst="rect">
            <a:avLst/>
          </a:prstGeom>
          <a:noFill/>
        </p:spPr>
        <p:txBody>
          <a:bodyPr wrap="square" rtlCol="0">
            <a:spAutoFit/>
          </a:bodyPr>
          <a:lstStyle/>
          <a:p>
            <a:r>
              <a:rPr lang="nl-NL" dirty="0">
                <a:solidFill>
                  <a:srgbClr val="FF0000"/>
                </a:solidFill>
              </a:rPr>
              <a:t>VERWACHT NOVEMBER 2023:</a:t>
            </a:r>
          </a:p>
          <a:p>
            <a:r>
              <a:rPr lang="nl-NL" dirty="0"/>
              <a:t>SUBCUTANE TOEDIENING VAN LEVODOPA</a:t>
            </a:r>
          </a:p>
        </p:txBody>
      </p:sp>
    </p:spTree>
    <p:extLst>
      <p:ext uri="{BB962C8B-B14F-4D97-AF65-F5344CB8AC3E}">
        <p14:creationId xmlns:p14="http://schemas.microsoft.com/office/powerpoint/2010/main" val="1293496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7F9A7-896F-C302-DC33-6D438DB44FD3}"/>
              </a:ext>
            </a:extLst>
          </p:cNvPr>
          <p:cNvSpPr>
            <a:spLocks noGrp="1"/>
          </p:cNvSpPr>
          <p:nvPr>
            <p:ph type="ctrTitle"/>
          </p:nvPr>
        </p:nvSpPr>
        <p:spPr/>
        <p:txBody>
          <a:bodyPr>
            <a:normAutofit/>
          </a:bodyPr>
          <a:lstStyle/>
          <a:p>
            <a:r>
              <a:rPr lang="nl-NL" sz="2000" dirty="0"/>
              <a:t>65.000 PATIENTEN MET PARKINSON(ISMEN) IN NEDERLAND</a:t>
            </a:r>
            <a:br>
              <a:rPr lang="nl-NL" sz="2000" dirty="0"/>
            </a:br>
            <a:r>
              <a:rPr lang="nl-NL" sz="2000" dirty="0"/>
              <a:t>2019 35.695 MENSEN MET DE ZIEKTE VAN PARKINSON IN nl ZIEKENHUIZEN ONDER BEHANDELING</a:t>
            </a:r>
            <a:br>
              <a:rPr lang="nl-NL" sz="2000" dirty="0"/>
            </a:br>
            <a:r>
              <a:rPr lang="nl-NL" sz="2000" dirty="0"/>
              <a:t>2015 6755 MENSEN MET ZIEKTE VAN PARKINSON OPGENOMEN IN VERPLEEGHUIS</a:t>
            </a:r>
            <a:br>
              <a:rPr lang="nl-NL" sz="2000" dirty="0"/>
            </a:br>
            <a:br>
              <a:rPr lang="nl-NL" sz="2000" dirty="0"/>
            </a:br>
            <a:endParaRPr lang="nl-NL" sz="2000" dirty="0"/>
          </a:p>
        </p:txBody>
      </p:sp>
      <p:sp>
        <p:nvSpPr>
          <p:cNvPr id="3" name="Tijdelijke aanduiding voor tekst 2">
            <a:extLst>
              <a:ext uri="{FF2B5EF4-FFF2-40B4-BE49-F238E27FC236}">
                <a16:creationId xmlns:a16="http://schemas.microsoft.com/office/drawing/2014/main" id="{30CC797E-A594-1D98-CE08-9DD15F56EAC2}"/>
              </a:ext>
            </a:extLst>
          </p:cNvPr>
          <p:cNvSpPr>
            <a:spLocks noGrp="1"/>
          </p:cNvSpPr>
          <p:nvPr>
            <p:ph type="subTitle" idx="1"/>
          </p:nvPr>
        </p:nvSpPr>
        <p:spPr/>
        <p:txBody>
          <a:bodyPr/>
          <a:lstStyle/>
          <a:p>
            <a:r>
              <a:rPr lang="nl-NL" dirty="0">
                <a:solidFill>
                  <a:srgbClr val="92D050"/>
                </a:solidFill>
              </a:rPr>
              <a:t>PARKINSON(ISMEN) IN MAAT EN GETAL</a:t>
            </a:r>
          </a:p>
        </p:txBody>
      </p:sp>
    </p:spTree>
    <p:extLst>
      <p:ext uri="{BB962C8B-B14F-4D97-AF65-F5344CB8AC3E}">
        <p14:creationId xmlns:p14="http://schemas.microsoft.com/office/powerpoint/2010/main" val="205462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6F3CC1E3-E513-487D-88FC-B109FD134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83826D3E-3EF4-47F9-A497-A46617EE6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73888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74BE6FA7-FDD2-C3BA-3C3F-45264E2124A0}"/>
              </a:ext>
            </a:extLst>
          </p:cNvPr>
          <p:cNvSpPr>
            <a:spLocks noGrp="1"/>
          </p:cNvSpPr>
          <p:nvPr>
            <p:ph type="ctrTitle"/>
          </p:nvPr>
        </p:nvSpPr>
        <p:spPr>
          <a:xfrm>
            <a:off x="365759" y="3876040"/>
            <a:ext cx="11471565" cy="1739347"/>
          </a:xfrm>
        </p:spPr>
        <p:txBody>
          <a:bodyPr>
            <a:normAutofit/>
          </a:bodyPr>
          <a:lstStyle/>
          <a:p>
            <a:r>
              <a:rPr lang="nl-NL" sz="2000" dirty="0"/>
              <a:t>1750 PATIENTEN IN ZIEKENHUIZEN + 350 PATIENTEN IN VERPLEEGHUIZEN</a:t>
            </a:r>
            <a:br>
              <a:rPr lang="nl-NL" sz="2000" dirty="0"/>
            </a:br>
            <a:br>
              <a:rPr lang="nl-NL" sz="2000" dirty="0"/>
            </a:br>
            <a:r>
              <a:rPr lang="nl-NL" sz="2000" dirty="0"/>
              <a:t>2040 +56%</a:t>
            </a:r>
            <a:br>
              <a:rPr lang="nl-NL" sz="2000" dirty="0"/>
            </a:br>
            <a:r>
              <a:rPr lang="nl-NL" sz="2000" dirty="0"/>
              <a:t>+1000 PATIENTEN ZIEKENHUIS</a:t>
            </a:r>
            <a:br>
              <a:rPr lang="nl-NL" sz="2000" dirty="0"/>
            </a:br>
            <a:r>
              <a:rPr lang="nl-NL" sz="2000" dirty="0"/>
              <a:t>+190 PATIENTEN MET BEHOEFTE AAN ‘VERPLEEGHUISOPNAME</a:t>
            </a:r>
            <a:br>
              <a:rPr lang="nl-NL" sz="2000" dirty="0"/>
            </a:br>
            <a:endParaRPr lang="nl-NL" sz="2000" dirty="0"/>
          </a:p>
        </p:txBody>
      </p:sp>
      <p:sp>
        <p:nvSpPr>
          <p:cNvPr id="3" name="Ondertitel 2">
            <a:extLst>
              <a:ext uri="{FF2B5EF4-FFF2-40B4-BE49-F238E27FC236}">
                <a16:creationId xmlns:a16="http://schemas.microsoft.com/office/drawing/2014/main" id="{42E0BA39-D6D7-DD89-EE15-913026E802AA}"/>
              </a:ext>
            </a:extLst>
          </p:cNvPr>
          <p:cNvSpPr>
            <a:spLocks noGrp="1"/>
          </p:cNvSpPr>
          <p:nvPr>
            <p:ph type="subTitle" idx="1"/>
          </p:nvPr>
        </p:nvSpPr>
        <p:spPr>
          <a:xfrm>
            <a:off x="0" y="5719527"/>
            <a:ext cx="12192000" cy="705035"/>
          </a:xfrm>
        </p:spPr>
        <p:txBody>
          <a:bodyPr>
            <a:normAutofit/>
          </a:bodyPr>
          <a:lstStyle/>
          <a:p>
            <a:r>
              <a:rPr lang="nl-NL" dirty="0">
                <a:solidFill>
                  <a:srgbClr val="92D050"/>
                </a:solidFill>
              </a:rPr>
              <a:t>REGIO UTRECHT</a:t>
            </a:r>
          </a:p>
        </p:txBody>
      </p:sp>
      <p:sp>
        <p:nvSpPr>
          <p:cNvPr id="13" name="Rectangle 17">
            <a:extLst>
              <a:ext uri="{FF2B5EF4-FFF2-40B4-BE49-F238E27FC236}">
                <a16:creationId xmlns:a16="http://schemas.microsoft.com/office/drawing/2014/main" id="{71A3BEF8-4796-4ED2-A762-B207F2E9A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465" y="583660"/>
            <a:ext cx="3320322" cy="2833487"/>
          </a:xfrm>
          <a:prstGeom prst="rect">
            <a:avLst/>
          </a:prstGeom>
          <a:noFill/>
          <a:ln w="508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C641B474-D60C-0AE8-29D9-8A0D6D8D8345}"/>
              </a:ext>
            </a:extLst>
          </p:cNvPr>
          <p:cNvPicPr>
            <a:picLocks noChangeAspect="1"/>
          </p:cNvPicPr>
          <p:nvPr/>
        </p:nvPicPr>
        <p:blipFill>
          <a:blip r:embed="rId3"/>
          <a:stretch>
            <a:fillRect/>
          </a:stretch>
        </p:blipFill>
        <p:spPr>
          <a:xfrm>
            <a:off x="1115517" y="869056"/>
            <a:ext cx="2910218" cy="2262694"/>
          </a:xfrm>
          <a:prstGeom prst="rect">
            <a:avLst/>
          </a:prstGeom>
        </p:spPr>
      </p:pic>
      <p:sp>
        <p:nvSpPr>
          <p:cNvPr id="15" name="Rectangle 19">
            <a:extLst>
              <a:ext uri="{FF2B5EF4-FFF2-40B4-BE49-F238E27FC236}">
                <a16:creationId xmlns:a16="http://schemas.microsoft.com/office/drawing/2014/main" id="{007722DC-2503-4B75-B7FA-8950ABF2B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5839" y="583660"/>
            <a:ext cx="3320322" cy="2833487"/>
          </a:xfrm>
          <a:prstGeom prst="rect">
            <a:avLst/>
          </a:prstGeom>
          <a:noFill/>
          <a:ln w="508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681A5F46-8954-2F31-BF8F-C1BC916EFBF7}"/>
              </a:ext>
            </a:extLst>
          </p:cNvPr>
          <p:cNvPicPr>
            <a:picLocks noChangeAspect="1"/>
          </p:cNvPicPr>
          <p:nvPr/>
        </p:nvPicPr>
        <p:blipFill>
          <a:blip r:embed="rId4"/>
          <a:stretch>
            <a:fillRect/>
          </a:stretch>
        </p:blipFill>
        <p:spPr>
          <a:xfrm>
            <a:off x="4640891" y="963638"/>
            <a:ext cx="2910218" cy="2073530"/>
          </a:xfrm>
          <a:prstGeom prst="rect">
            <a:avLst/>
          </a:prstGeom>
        </p:spPr>
      </p:pic>
      <p:sp>
        <p:nvSpPr>
          <p:cNvPr id="19" name="Rectangle 21">
            <a:extLst>
              <a:ext uri="{FF2B5EF4-FFF2-40B4-BE49-F238E27FC236}">
                <a16:creationId xmlns:a16="http://schemas.microsoft.com/office/drawing/2014/main" id="{666AE3DC-568E-42DC-907A-6F055FF5E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1213" y="583660"/>
            <a:ext cx="3320322" cy="2833487"/>
          </a:xfrm>
          <a:prstGeom prst="rect">
            <a:avLst/>
          </a:prstGeom>
          <a:noFill/>
          <a:ln w="508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01D2C58F-1AA1-3888-A22C-B9B6BEF7D6ED}"/>
              </a:ext>
            </a:extLst>
          </p:cNvPr>
          <p:cNvPicPr>
            <a:picLocks noChangeAspect="1"/>
          </p:cNvPicPr>
          <p:nvPr/>
        </p:nvPicPr>
        <p:blipFill>
          <a:blip r:embed="rId5"/>
          <a:stretch>
            <a:fillRect/>
          </a:stretch>
        </p:blipFill>
        <p:spPr>
          <a:xfrm>
            <a:off x="8060588" y="1128313"/>
            <a:ext cx="3220947" cy="1666839"/>
          </a:xfrm>
          <a:prstGeom prst="rect">
            <a:avLst/>
          </a:prstGeom>
        </p:spPr>
      </p:pic>
    </p:spTree>
    <p:extLst>
      <p:ext uri="{BB962C8B-B14F-4D97-AF65-F5344CB8AC3E}">
        <p14:creationId xmlns:p14="http://schemas.microsoft.com/office/powerpoint/2010/main" val="55377731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estreept">
  <a:themeElements>
    <a:clrScheme name="Gestreept">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Gestreept">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estreept">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TM03090430[[fn=Gestreept]]</Template>
  <TotalTime>4327</TotalTime>
  <Words>1104</Words>
  <Application>Microsoft Office PowerPoint</Application>
  <PresentationFormat>Breedbeeld</PresentationFormat>
  <Paragraphs>315</Paragraphs>
  <Slides>47</Slides>
  <Notes>41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47</vt:i4>
      </vt:variant>
    </vt:vector>
  </HeadingPairs>
  <TitlesOfParts>
    <vt:vector size="54" baseType="lpstr">
      <vt:lpstr>Agency FB</vt:lpstr>
      <vt:lpstr>Aharoni</vt:lpstr>
      <vt:lpstr>Arial Nova Light</vt:lpstr>
      <vt:lpstr>Calibri</vt:lpstr>
      <vt:lpstr>Corbel</vt:lpstr>
      <vt:lpstr>Wingdings</vt:lpstr>
      <vt:lpstr>Gestreept</vt:lpstr>
      <vt:lpstr>Parkinson,  thuis als het kan…</vt:lpstr>
      <vt:lpstr>disclosure</vt:lpstr>
      <vt:lpstr>Inhoud</vt:lpstr>
      <vt:lpstr>NIEUWS</vt:lpstr>
      <vt:lpstr>WERELDWIJD SNELST GROEIENDE HERSENZIEKTE  HOEWEL DE ZIEKTE OOK JONGEREN TREFT, NEEMT HET VOORKOMEN TOE MET DE LEEFTIJD De snelle groei wordt deels door de dubbele vergrijzing bepaald  IN NEDERLAND BIJ TOP 3 SNELST GROEIENDE AANDOENINGEN,  SAMEN MET DEMENTIE EN HARTFALEN </vt:lpstr>
      <vt:lpstr>PowerPoint-presentatie</vt:lpstr>
      <vt:lpstr>PowerPoint-presentatie</vt:lpstr>
      <vt:lpstr>65.000 PATIENTEN MET PARKINSON(ISMEN) IN NEDERLAND 2019 35.695 MENSEN MET DE ZIEKTE VAN PARKINSON IN nl ZIEKENHUIZEN ONDER BEHANDELING 2015 6755 MENSEN MET ZIEKTE VAN PARKINSON OPGENOMEN IN VERPLEEGHUIS  </vt:lpstr>
      <vt:lpstr>1750 PATIENTEN IN ZIEKENHUIZEN + 350 PATIENTEN IN VERPLEEGHUIZEN  2040 +56% +1000 PATIENTEN ZIEKENHUIS +190 PATIENTEN MET BEHOEFTE AAN ‘VERPLEEGHUISOPNAME </vt:lpstr>
      <vt:lpstr>PowerPoint-presentatie</vt:lpstr>
      <vt:lpstr>INFORMELE Organisatie  van zorg voor mensen met parkinson</vt:lpstr>
      <vt:lpstr>ZIEKENHUISVERPLAATSTE ZORG: Kliniek / GERIATRISCHE REVALIDATIE ZORG (grz) polikliniek transmuraal centrum</vt:lpstr>
      <vt:lpstr>Voorbeelden: open spreekuren meer tijd en aandacht patient empowerment</vt:lpstr>
      <vt:lpstr>KOSTEN PARKINSONZORG</vt:lpstr>
      <vt:lpstr>ZORG VOOR PARKINSON  REGIONALE SAMENWERKING  MET FOCUS OP PERSOONSGERICHTE ZORG</vt:lpstr>
      <vt:lpstr>PowerPoint-presentatie</vt:lpstr>
      <vt:lpstr>ZORGPADEN: GERIATRISCHE REVALIDATIE ZORG (grz) EERSTELIJNS VERBLIJF (elv) GENEESKUNDIGEN ZORG VOOR SPECIFIEKE PATIENTEN (GZSP)</vt:lpstr>
      <vt:lpstr>De patientreis</vt:lpstr>
      <vt:lpstr>DOEL:   VERMINDEREN PRAKTIJKVARIATIE UITSTELLEN VERPLEEGHUISOPNAME</vt:lpstr>
      <vt:lpstr>Punt voor Parkinson - utrecht</vt:lpstr>
      <vt:lpstr>MEDICATIE KEUZE COMPLEX? JA…</vt:lpstr>
      <vt:lpstr>MEDICATIE KEUZE COMPLEX? JA…</vt:lpstr>
      <vt:lpstr>PowerPoint-presentatie</vt:lpstr>
      <vt:lpstr>TENZIJ…</vt:lpstr>
      <vt:lpstr>PowerPoint-presentatie</vt:lpstr>
      <vt:lpstr>ROL paramedici</vt:lpstr>
      <vt:lpstr>PowerPoint-presentatie</vt:lpstr>
      <vt:lpstr>  LEER EN TRAINBAARHEID REGIE mdo PSYCHO SOCIALE FACTOREN ETC.</vt:lpstr>
      <vt:lpstr>PowerPoint-presentatie</vt:lpstr>
      <vt:lpstr>NHG STANDAARD</vt:lpstr>
      <vt:lpstr>Parkinson Regio</vt:lpstr>
      <vt:lpstr>Monodisciplinaire behandeling</vt:lpstr>
      <vt:lpstr>Parkinson Regio</vt:lpstr>
      <vt:lpstr>NETWERKZORG</vt:lpstr>
      <vt:lpstr>WOZO: ZELF ALS HET KAN, THUIS ALS HET KAN</vt:lpstr>
      <vt:lpstr>Medisch specialist als BEHANDELAAR OF consulent?</vt:lpstr>
      <vt:lpstr>Geneeskundige zorg voor Specieke Patientengroepen</vt:lpstr>
      <vt:lpstr>Consultatie of medebehandeling</vt:lpstr>
      <vt:lpstr>Expertise Mobiel Geriatrische Team</vt:lpstr>
      <vt:lpstr>MGT en Parkinson</vt:lpstr>
      <vt:lpstr>Parkinson Regio</vt:lpstr>
      <vt:lpstr>Parkinsonunit</vt:lpstr>
      <vt:lpstr>Dagbehandeling OF DAGBESTEDING</vt:lpstr>
      <vt:lpstr>Dagbehandeling</vt:lpstr>
      <vt:lpstr>WOZO: DIGITAAL ALS HET KAN</vt:lpstr>
      <vt:lpstr>fasering</vt:lpstr>
      <vt:lpstr>PARKINSON, THUIS ALS HET KAN…  BEHANDELING OPSCHALEN ALS HET MOET, AFSCHALEN ALS HET KAN</vt:lpstr>
    </vt:vector>
  </TitlesOfParts>
  <Company>Careyn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Sandt, Hanneke van de</dc:creator>
  <cp:lastModifiedBy>Sandt, Hanneke van de</cp:lastModifiedBy>
  <cp:revision>418</cp:revision>
  <dcterms:created xsi:type="dcterms:W3CDTF">2023-03-17T08:42:53Z</dcterms:created>
  <dcterms:modified xsi:type="dcterms:W3CDTF">2023-11-01T12:44:23Z</dcterms:modified>
</cp:coreProperties>
</file>